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300" r:id="rId3"/>
    <p:sldId id="296" r:id="rId4"/>
    <p:sldId id="297" r:id="rId5"/>
    <p:sldId id="324" r:id="rId6"/>
    <p:sldId id="325" r:id="rId7"/>
    <p:sldId id="298" r:id="rId8"/>
    <p:sldId id="307" r:id="rId9"/>
    <p:sldId id="308" r:id="rId10"/>
    <p:sldId id="317" r:id="rId11"/>
    <p:sldId id="319" r:id="rId12"/>
    <p:sldId id="318" r:id="rId13"/>
    <p:sldId id="320" r:id="rId14"/>
    <p:sldId id="312" r:id="rId15"/>
    <p:sldId id="309" r:id="rId16"/>
    <p:sldId id="310" r:id="rId17"/>
    <p:sldId id="313" r:id="rId18"/>
    <p:sldId id="314" r:id="rId19"/>
    <p:sldId id="315" r:id="rId20"/>
    <p:sldId id="316" r:id="rId21"/>
    <p:sldId id="321" r:id="rId22"/>
    <p:sldId id="322" r:id="rId23"/>
    <p:sldId id="323" r:id="rId24"/>
    <p:sldId id="275" r:id="rId25"/>
    <p:sldId id="284" r:id="rId26"/>
    <p:sldId id="263" r:id="rId27"/>
    <p:sldId id="261" r:id="rId28"/>
    <p:sldId id="276" r:id="rId29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7" autoAdjust="0"/>
    <p:restoredTop sz="94684" autoAdjust="0"/>
  </p:normalViewPr>
  <p:slideViewPr>
    <p:cSldViewPr>
      <p:cViewPr varScale="1">
        <p:scale>
          <a:sx n="92" d="100"/>
          <a:sy n="92" d="100"/>
        </p:scale>
        <p:origin x="-108" y="-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8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785F93-36AE-4ECD-B599-49D3DE28EC09}" type="datetimeFigureOut">
              <a:rPr kumimoji="1" lang="ja-JP" altLang="en-US" smtClean="0"/>
              <a:t>2016/6/13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5F344-5EE1-4AC8-BB1A-B3F438B6FD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890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A51FE-1090-47DF-A44C-37E1C62E7FB1}" type="datetimeFigureOut">
              <a:rPr kumimoji="1" lang="ja-JP" altLang="en-US" smtClean="0"/>
              <a:t>2016/6/13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C25E1-3397-4C11-82F2-DDD02B2C00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824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054F5-A2E6-49A6-9C1B-707CB57B29E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463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054F5-A2E6-49A6-9C1B-707CB57B29E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240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054F5-A2E6-49A6-9C1B-707CB57B29E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905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F8D5-A30D-40EF-A46F-23FBF94D2D2E}" type="datetimeFigureOut">
              <a:rPr kumimoji="1" lang="ja-JP" altLang="en-US" smtClean="0"/>
              <a:t>2016/6/13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2C6D-5D1E-4701-9D61-CE16C731F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F8D5-A30D-40EF-A46F-23FBF94D2D2E}" type="datetimeFigureOut">
              <a:rPr kumimoji="1" lang="ja-JP" altLang="en-US" smtClean="0"/>
              <a:t>2016/6/13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2C6D-5D1E-4701-9D61-CE16C731F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F8D5-A30D-40EF-A46F-23FBF94D2D2E}" type="datetimeFigureOut">
              <a:rPr kumimoji="1" lang="ja-JP" altLang="en-US" smtClean="0"/>
              <a:t>2016/6/13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2C6D-5D1E-4701-9D61-CE16C731F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F8D5-A30D-40EF-A46F-23FBF94D2D2E}" type="datetimeFigureOut">
              <a:rPr kumimoji="1" lang="ja-JP" altLang="en-US" smtClean="0"/>
              <a:t>2016/6/13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2C6D-5D1E-4701-9D61-CE16C731F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F8D5-A30D-40EF-A46F-23FBF94D2D2E}" type="datetimeFigureOut">
              <a:rPr kumimoji="1" lang="ja-JP" altLang="en-US" smtClean="0"/>
              <a:t>2016/6/13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2C6D-5D1E-4701-9D61-CE16C731F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F8D5-A30D-40EF-A46F-23FBF94D2D2E}" type="datetimeFigureOut">
              <a:rPr kumimoji="1" lang="ja-JP" altLang="en-US" smtClean="0"/>
              <a:t>2016/6/13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2C6D-5D1E-4701-9D61-CE16C731F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F8D5-A30D-40EF-A46F-23FBF94D2D2E}" type="datetimeFigureOut">
              <a:rPr kumimoji="1" lang="ja-JP" altLang="en-US" smtClean="0"/>
              <a:t>2016/6/13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2C6D-5D1E-4701-9D61-CE16C731F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F8D5-A30D-40EF-A46F-23FBF94D2D2E}" type="datetimeFigureOut">
              <a:rPr kumimoji="1" lang="ja-JP" altLang="en-US" smtClean="0"/>
              <a:t>2016/6/13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2C6D-5D1E-4701-9D61-CE16C731F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F8D5-A30D-40EF-A46F-23FBF94D2D2E}" type="datetimeFigureOut">
              <a:rPr kumimoji="1" lang="ja-JP" altLang="en-US" smtClean="0"/>
              <a:t>2016/6/13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2C6D-5D1E-4701-9D61-CE16C731F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F8D5-A30D-40EF-A46F-23FBF94D2D2E}" type="datetimeFigureOut">
              <a:rPr kumimoji="1" lang="ja-JP" altLang="en-US" smtClean="0"/>
              <a:t>2016/6/13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2C6D-5D1E-4701-9D61-CE16C731F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F8D5-A30D-40EF-A46F-23FBF94D2D2E}" type="datetimeFigureOut">
              <a:rPr kumimoji="1" lang="ja-JP" altLang="en-US" smtClean="0"/>
              <a:t>2016/6/13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2C6D-5D1E-4701-9D61-CE16C731F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3F8D5-A30D-40EF-A46F-23FBF94D2D2E}" type="datetimeFigureOut">
              <a:rPr kumimoji="1" lang="ja-JP" altLang="en-US" smtClean="0"/>
              <a:t>2016/6/13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32C6D-5D1E-4701-9D61-CE16C731F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72593" y="980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ja-JP" altLang="en-US" sz="4900" dirty="0"/>
              <a:t>調査</a:t>
            </a:r>
            <a:r>
              <a:rPr lang="ja-JP" altLang="en-US" sz="4900" dirty="0" smtClean="0"/>
              <a:t>と分析実習</a:t>
            </a:r>
            <a:r>
              <a:rPr lang="en-US" altLang="ja-JP" sz="4900" dirty="0" smtClean="0"/>
              <a:t>2016</a:t>
            </a:r>
            <a:r>
              <a:rPr lang="ja-JP" altLang="en-US" sz="4900" dirty="0" smtClean="0"/>
              <a:t>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1600" dirty="0" smtClean="0"/>
              <a:t>　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アンケートを用いた量的調査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03648" y="4797152"/>
            <a:ext cx="6400800" cy="175260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2016</a:t>
            </a:r>
            <a:r>
              <a:rPr kumimoji="1" lang="ja-JP" altLang="en-US" dirty="0" smtClean="0"/>
              <a:t>年</a:t>
            </a:r>
            <a:r>
              <a:rPr lang="en-US" altLang="ja-JP" dirty="0"/>
              <a:t>6</a:t>
            </a:r>
            <a:r>
              <a:rPr kumimoji="1" lang="ja-JP" altLang="en-US" dirty="0" smtClean="0"/>
              <a:t>月</a:t>
            </a:r>
            <a:r>
              <a:rPr lang="en-US" altLang="ja-JP" dirty="0" smtClean="0"/>
              <a:t>13</a:t>
            </a:r>
            <a:r>
              <a:rPr kumimoji="1" lang="ja-JP" altLang="en-US" dirty="0" smtClean="0"/>
              <a:t>日</a:t>
            </a:r>
            <a:endParaRPr kumimoji="1" lang="en-US" altLang="ja-JP" dirty="0" smtClean="0"/>
          </a:p>
          <a:p>
            <a:r>
              <a:rPr lang="ja-JP" altLang="en-US" sz="1600" dirty="0" smtClean="0"/>
              <a:t>　</a:t>
            </a:r>
            <a:endParaRPr lang="en-US" altLang="ja-JP" sz="1600" dirty="0"/>
          </a:p>
          <a:p>
            <a:r>
              <a:rPr lang="ja-JP" altLang="en-US" dirty="0"/>
              <a:t>辻</a:t>
            </a:r>
            <a:r>
              <a:rPr kumimoji="1" lang="ja-JP" altLang="en-US" dirty="0" smtClean="0"/>
              <a:t>・</a:t>
            </a:r>
            <a:r>
              <a:rPr lang="ja-JP" altLang="en-US" dirty="0"/>
              <a:t>叶</a:t>
            </a:r>
            <a:endParaRPr kumimoji="1"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71600" y="3212976"/>
            <a:ext cx="74733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 smtClean="0"/>
              <a:t>http://slis.sakura.ne.jp/jisshu</a:t>
            </a:r>
            <a:endParaRPr kumimoji="1" lang="ja-JP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07499" y="548680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 smtClean="0"/>
              <a:t>一般に因果関係の証明は困難であり，「なぜそう</a:t>
            </a:r>
            <a:r>
              <a:rPr lang="ja-JP" altLang="en-US" dirty="0"/>
              <a:t>なっているの</a:t>
            </a:r>
            <a:r>
              <a:rPr lang="ja-JP" altLang="en-US" dirty="0" smtClean="0"/>
              <a:t>か？」は厳密には示せない場合がほとんど。</a:t>
            </a:r>
            <a:endParaRPr lang="en-US" altLang="ja-JP" dirty="0" smtClean="0"/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ja-JP" dirty="0"/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 smtClean="0"/>
              <a:t>だがそこは何とかもっともらしい説明を考える。</a:t>
            </a:r>
            <a:endParaRPr lang="en-US" altLang="ja-JP" dirty="0" smtClean="0"/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ja-JP" dirty="0"/>
          </a:p>
          <a:p>
            <a:pPr marL="1200150" lvl="1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 smtClean="0"/>
              <a:t>「図書館利用者には幼少時図書館に連れて行ってもらった人が多い。非利用者については逆が言えた」 </a:t>
            </a:r>
            <a:endParaRPr lang="en-US" altLang="ja-JP" dirty="0" smtClean="0"/>
          </a:p>
          <a:p>
            <a:pPr lvl="1" indent="0">
              <a:spcBef>
                <a:spcPct val="0"/>
              </a:spcBef>
              <a:buNone/>
            </a:pPr>
            <a:endParaRPr lang="en-US" altLang="ja-JP" dirty="0" smtClean="0"/>
          </a:p>
          <a:p>
            <a:pPr lvl="1" indent="0">
              <a:spcBef>
                <a:spcPct val="0"/>
              </a:spcBef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→ 幼児期の体験が利用を決める。</a:t>
            </a:r>
            <a:endParaRPr lang="en-US" altLang="ja-JP" dirty="0" smtClean="0"/>
          </a:p>
          <a:p>
            <a:pPr lvl="1" indent="0">
              <a:spcBef>
                <a:spcPct val="0"/>
              </a:spcBef>
              <a:buNone/>
            </a:pPr>
            <a:endParaRPr lang="en-US" altLang="ja-JP" sz="1200" dirty="0" smtClean="0"/>
          </a:p>
          <a:p>
            <a:pPr lvl="1" indent="0">
              <a:spcBef>
                <a:spcPct val="0"/>
              </a:spcBef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→ これが「仮説」。これを作るのが「仮説構築」</a:t>
            </a:r>
            <a:endParaRPr lang="ja-JP" altLang="en-US" dirty="0"/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14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分析の方法</a:t>
            </a:r>
            <a:r>
              <a:rPr kumimoji="1"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分割表</a:t>
            </a:r>
            <a:endParaRPr kumimoji="1" lang="en-US" altLang="ja-JP" dirty="0" smtClean="0"/>
          </a:p>
          <a:p>
            <a:r>
              <a:rPr lang="ja-JP" altLang="en-US" dirty="0" smtClean="0"/>
              <a:t>例えば、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518740"/>
              </p:ext>
            </p:extLst>
          </p:nvPr>
        </p:nvGraphicFramePr>
        <p:xfrm>
          <a:off x="1142976" y="2714620"/>
          <a:ext cx="7389465" cy="2147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155"/>
                <a:gridCol w="2463155"/>
                <a:gridCol w="2463155"/>
              </a:tblGrid>
              <a:tr h="827315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幼少時，図書館によく連れて行ってもらった人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/>
                        <a:t>幼少時，図書館に連れて行ってもらわなかった人</a:t>
                      </a:r>
                    </a:p>
                  </a:txBody>
                  <a:tcPr/>
                </a:tc>
              </a:tr>
              <a:tr h="479317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図書館利用者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</a:tr>
              <a:tr h="479317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図書館非利用者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281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分析の方法</a:t>
            </a:r>
            <a:r>
              <a:rPr kumimoji="1" lang="en-US" altLang="ja-JP" dirty="0" smtClean="0"/>
              <a:t>(1)</a:t>
            </a:r>
            <a:r>
              <a:rPr kumimoji="1" lang="ja-JP" altLang="en-US" dirty="0" smtClean="0"/>
              <a:t>つづき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分割表の検定（</a:t>
            </a:r>
            <a:r>
              <a:rPr kumimoji="1" lang="en-US" altLang="ja-JP" dirty="0" smtClean="0"/>
              <a:t>χ</a:t>
            </a:r>
            <a:r>
              <a:rPr kumimoji="1" lang="en-US" altLang="ja-JP" baseline="30000" dirty="0" smtClean="0"/>
              <a:t>2</a:t>
            </a:r>
            <a:r>
              <a:rPr kumimoji="1" lang="ja-JP" altLang="en-US" dirty="0" smtClean="0"/>
              <a:t>検定）を使う</a:t>
            </a:r>
            <a:endParaRPr kumimoji="1" lang="en-US" altLang="ja-JP" dirty="0" smtClean="0"/>
          </a:p>
          <a:p>
            <a:r>
              <a:rPr lang="ja-JP" altLang="en-US" dirty="0" smtClean="0"/>
              <a:t>名義尺度</a:t>
            </a:r>
            <a:r>
              <a:rPr lang="en-US" altLang="ja-JP" dirty="0" smtClean="0"/>
              <a:t>×</a:t>
            </a:r>
            <a:r>
              <a:rPr lang="ja-JP" altLang="en-US" dirty="0" smtClean="0"/>
              <a:t>名義尺度の表を作成</a:t>
            </a:r>
            <a:r>
              <a:rPr lang="ja-JP" altLang="en-US" dirty="0" smtClean="0"/>
              <a:t>する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表内の人数の現れ方に偏りがあるか？</a:t>
            </a:r>
            <a:endParaRPr lang="en-US" altLang="ja-JP" dirty="0" smtClean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344690"/>
              </p:ext>
            </p:extLst>
          </p:nvPr>
        </p:nvGraphicFramePr>
        <p:xfrm>
          <a:off x="1115616" y="2852936"/>
          <a:ext cx="7389465" cy="2147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155"/>
                <a:gridCol w="2463155"/>
                <a:gridCol w="2463155"/>
              </a:tblGrid>
              <a:tr h="827315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幼少時，図書館によく連れて行ってもらった人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/>
                        <a:t>幼少時，図書館に連れて行ってもらわなかった人</a:t>
                      </a:r>
                    </a:p>
                  </a:txBody>
                  <a:tcPr/>
                </a:tc>
              </a:tr>
              <a:tr h="479317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図書館利用者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             125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              42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79317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図書館非利用者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               50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            148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791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07499" y="548680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/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sz="4800" dirty="0"/>
              <a:t>サブテーマとは本授業では「テーマに関連するもののうち今回実際に調査し，（できれば）なぜそうなっているのかを明らかにしたい事柄」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14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テーマ</a:t>
            </a:r>
            <a:r>
              <a:rPr kumimoji="1" lang="ja-JP" altLang="en-US" dirty="0" smtClean="0"/>
              <a:t>　「</a:t>
            </a:r>
            <a:r>
              <a:rPr lang="ja-JP" altLang="ja-JP" dirty="0"/>
              <a:t>つくばに</a:t>
            </a:r>
            <a:r>
              <a:rPr lang="ja-JP" altLang="ja-JP" dirty="0" smtClean="0"/>
              <a:t>おける自転車</a:t>
            </a:r>
            <a:r>
              <a:rPr lang="ja-JP" altLang="ja-JP" dirty="0"/>
              <a:t>利用</a:t>
            </a:r>
            <a:r>
              <a:rPr lang="ja-JP" altLang="en-US" dirty="0" smtClean="0"/>
              <a:t>」のサブテーマの例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39341"/>
            <a:ext cx="8507288" cy="4525963"/>
          </a:xfrm>
        </p:spPr>
        <p:txBody>
          <a:bodyPr>
            <a:normAutofit/>
          </a:bodyPr>
          <a:lstStyle/>
          <a:p>
            <a:r>
              <a:rPr lang="ja-JP" altLang="ja-JP" dirty="0"/>
              <a:t>自転車の運転者に安全講習を義務付ける制度</a:t>
            </a:r>
            <a:endParaRPr kumimoji="1" lang="en-US" altLang="ja-JP" dirty="0" smtClean="0"/>
          </a:p>
          <a:p>
            <a:r>
              <a:rPr lang="ja-JP" altLang="en-US" dirty="0" smtClean="0"/>
              <a:t>「マナー」ってなんだろう</a:t>
            </a:r>
            <a:endParaRPr lang="en-US" altLang="ja-JP" dirty="0" smtClean="0"/>
          </a:p>
          <a:p>
            <a:r>
              <a:rPr lang="ja-JP" altLang="en-US" dirty="0" smtClean="0"/>
              <a:t>社会インフラの整備</a:t>
            </a:r>
            <a:endParaRPr lang="en-US" altLang="ja-JP" dirty="0" smtClean="0"/>
          </a:p>
          <a:p>
            <a:r>
              <a:rPr lang="ja-JP" altLang="en-US" dirty="0" smtClean="0"/>
              <a:t>周辺には多様な問題（自転車の登録制度、学校教育等）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→サブテーマ、作業仮説をグループごとに設定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⇒全体で一つの調査にまとめて学類生対象で実施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26436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425308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/>
              <a:t>サブテーマの見つけ方</a:t>
            </a:r>
            <a:endParaRPr lang="en-US" altLang="ja-JP" dirty="0" smtClean="0"/>
          </a:p>
          <a:p>
            <a:pPr eaLnBrk="1" hangingPunct="1">
              <a:spcBef>
                <a:spcPct val="0"/>
              </a:spcBef>
              <a:buNone/>
            </a:pP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以下では「テーマ」の中核部分を「対象」と呼ぶ。</a:t>
            </a:r>
          </a:p>
          <a:p>
            <a:pPr>
              <a:spcBef>
                <a:spcPct val="0"/>
              </a:spcBef>
              <a:buNone/>
            </a:pPr>
            <a:endParaRPr lang="ja-JP" altLang="en-US" dirty="0"/>
          </a:p>
          <a:p>
            <a:pPr>
              <a:spcBef>
                <a:spcPct val="0"/>
              </a:spcBef>
              <a:buNone/>
            </a:pPr>
            <a:r>
              <a:rPr lang="ja-JP" altLang="en-US" dirty="0" smtClean="0"/>
              <a:t>テーマが「</a:t>
            </a:r>
            <a:r>
              <a:rPr lang="ja-JP" altLang="en-US" dirty="0"/>
              <a:t>図書館について</a:t>
            </a:r>
            <a:r>
              <a:rPr lang="ja-JP" altLang="en-US" dirty="0" smtClean="0"/>
              <a:t>」なら対象</a:t>
            </a:r>
            <a:r>
              <a:rPr lang="ja-JP" altLang="en-US" dirty="0"/>
              <a:t>は「図書館</a:t>
            </a:r>
            <a:r>
              <a:rPr lang="ja-JP" altLang="en-US" dirty="0" smtClean="0"/>
              <a:t>」。</a:t>
            </a:r>
            <a:endParaRPr lang="ja-JP" altLang="en-US" dirty="0"/>
          </a:p>
          <a:p>
            <a:pPr eaLnBrk="1" hangingPunct="1">
              <a:spcBef>
                <a:spcPct val="0"/>
              </a:spcBef>
              <a:buNone/>
            </a:pPr>
            <a:endParaRPr lang="en-US" altLang="ja-JP" dirty="0"/>
          </a:p>
          <a:p>
            <a:pPr eaLnBrk="1" hangingPunct="1">
              <a:spcBef>
                <a:spcPct val="0"/>
              </a:spcBef>
              <a:buNone/>
            </a:pPr>
            <a:endParaRPr lang="en-US" altLang="ja-JP" dirty="0"/>
          </a:p>
          <a:p>
            <a:pPr eaLnBrk="1" hangingPunct="1">
              <a:spcBef>
                <a:spcPct val="0"/>
              </a:spcBef>
              <a:buNone/>
            </a:pPr>
            <a:endParaRPr lang="ja-JP" altLang="en-US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30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dirty="0" smtClean="0"/>
              <a:t>サブテーマの見つけ方</a:t>
            </a:r>
            <a:endParaRPr lang="en-US" altLang="ja-JP" dirty="0" smtClean="0"/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ja-JP" dirty="0"/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/>
              <a:t>対象と競合するものや代替物は？（世界のどの辺りに位置づけられるか）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/>
          </a:p>
          <a:p>
            <a:pPr marL="1200150" lvl="1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/>
              <a:t>図書館だったら，書店，</a:t>
            </a:r>
            <a:r>
              <a:rPr lang="en-US" altLang="ja-JP" dirty="0"/>
              <a:t>Web</a:t>
            </a:r>
            <a:r>
              <a:rPr lang="ja-JP" altLang="en-US" dirty="0" err="1"/>
              <a:t>，</a:t>
            </a:r>
            <a:r>
              <a:rPr lang="ja-JP" altLang="en-US" dirty="0"/>
              <a:t>マンガ喫茶，博物館</a:t>
            </a:r>
            <a:r>
              <a:rPr lang="en-US" altLang="ja-JP" dirty="0"/>
              <a:t>...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ja-JP" dirty="0"/>
          </a:p>
          <a:p>
            <a:pPr marL="1200150" lvl="1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/>
              <a:t>マンガ喫茶が普及したから図書館が～になったのではないか？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/>
          </a:p>
          <a:p>
            <a:pPr marL="2057400" lvl="3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sz="2800" dirty="0"/>
              <a:t>自転車だったら？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30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dirty="0" smtClean="0"/>
              <a:t>サブテーマの見つけ方</a:t>
            </a:r>
            <a:endParaRPr lang="en-US" altLang="ja-JP" dirty="0" smtClean="0"/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ja-JP" dirty="0"/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/>
              <a:t>対象の種類は？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/>
          </a:p>
          <a:p>
            <a:pPr marL="1200150" lvl="1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/>
              <a:t>図書館だったら，公共図書館，大学図書館，学校図書館</a:t>
            </a:r>
            <a:r>
              <a:rPr lang="en-US" altLang="ja-JP" dirty="0"/>
              <a:t>...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ja-JP" dirty="0"/>
          </a:p>
          <a:p>
            <a:pPr marL="1200150" lvl="1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/>
              <a:t>公共図書館は～だというが，大学図書館は～だからまた別なのではないか？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/>
          </a:p>
          <a:p>
            <a:pPr marL="2057400" lvl="3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sz="2800" dirty="0"/>
              <a:t>自転車だったら？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84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dirty="0" smtClean="0"/>
              <a:t>サブテーマの見つけ方</a:t>
            </a:r>
            <a:endParaRPr lang="en-US" altLang="ja-JP" dirty="0" smtClean="0"/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ja-JP" dirty="0"/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/>
              <a:t>対象の使い方は？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/>
          </a:p>
          <a:p>
            <a:pPr marL="1200150" lvl="1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/>
              <a:t>図書館だったらどのようなサービスがあるか</a:t>
            </a:r>
            <a:r>
              <a:rPr lang="ja-JP" altLang="en-US" dirty="0" smtClean="0"/>
              <a:t>。閲覧</a:t>
            </a:r>
            <a:r>
              <a:rPr lang="ja-JP" altLang="en-US" dirty="0"/>
              <a:t>，貸出，レファレンスサービス</a:t>
            </a:r>
            <a:r>
              <a:rPr lang="en-US" altLang="ja-JP" dirty="0"/>
              <a:t>...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ja-JP" dirty="0"/>
          </a:p>
          <a:p>
            <a:pPr marL="1200150" lvl="1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/>
              <a:t>一口に「図書館の利用が増えているというが，～の影響で～の利用は減っているのでは？」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/>
          </a:p>
          <a:p>
            <a:pPr marL="2057400" lvl="3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sz="2800" dirty="0"/>
              <a:t>自転車だったら？</a:t>
            </a:r>
          </a:p>
          <a:p>
            <a:pPr eaLnBrk="1" hangingPunct="1">
              <a:spcBef>
                <a:spcPct val="0"/>
              </a:spcBef>
              <a:buNone/>
            </a:pPr>
            <a:endParaRPr lang="ja-JP" altLang="en-US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84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dirty="0" smtClean="0"/>
              <a:t>サブテーマの見つけ方</a:t>
            </a:r>
            <a:endParaRPr lang="en-US" altLang="ja-JP" dirty="0" smtClean="0"/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ja-JP" dirty="0"/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/>
              <a:t>対象を使う人は？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/>
          </a:p>
          <a:p>
            <a:pPr marL="1200150" lvl="1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/>
              <a:t>児童，学生，サラリーマン，高齢者，親子</a:t>
            </a:r>
            <a:r>
              <a:rPr lang="en-US" altLang="ja-JP" dirty="0"/>
              <a:t>...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ja-JP" dirty="0" smtClean="0"/>
          </a:p>
          <a:p>
            <a:pPr marL="1200150" lvl="1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 smtClean="0"/>
              <a:t>子ども</a:t>
            </a:r>
            <a:r>
              <a:rPr lang="ja-JP" altLang="en-US" dirty="0"/>
              <a:t>の頃よく図書館に連れて行ってもらった人，昔から本好きの人</a:t>
            </a:r>
            <a:r>
              <a:rPr lang="en-US" altLang="ja-JP" dirty="0"/>
              <a:t>...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/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/>
          </a:p>
          <a:p>
            <a:pPr marL="2057400" lvl="3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sz="2800" dirty="0"/>
              <a:t>自転車だったら？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84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 smtClean="0"/>
              <a:t>去年提出されたアンケートの例</a:t>
            </a:r>
            <a:endParaRPr lang="ja-JP" altLang="en-US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09" y="1340768"/>
            <a:ext cx="8790058" cy="511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094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dirty="0" smtClean="0"/>
              <a:t>サブテーマの見つけ方</a:t>
            </a:r>
            <a:endParaRPr lang="en-US" altLang="ja-JP" dirty="0" smtClean="0"/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ja-JP" dirty="0"/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/>
              <a:t>対象を作る（売る</a:t>
            </a:r>
            <a:r>
              <a:rPr lang="ja-JP" altLang="en-US" dirty="0" smtClean="0"/>
              <a:t>，維持</a:t>
            </a:r>
            <a:r>
              <a:rPr lang="ja-JP" altLang="en-US" dirty="0"/>
              <a:t>する）人は？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/>
          </a:p>
          <a:p>
            <a:pPr marL="1200150" lvl="1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/>
              <a:t>図書館だったら正職員，アルバイト，ボランティア，司書資格を持っている人／持っていない人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/>
          </a:p>
          <a:p>
            <a:pPr marL="1200150" lvl="1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/>
              <a:t>レファレンスサービスの正答率は</a:t>
            </a:r>
            <a:r>
              <a:rPr lang="en-US" altLang="ja-JP" dirty="0"/>
              <a:t>55</a:t>
            </a:r>
            <a:r>
              <a:rPr lang="ja-JP" altLang="en-US" dirty="0"/>
              <a:t>％という有名な調査結果があるが，どのような図書館員が答えたのか</a:t>
            </a:r>
            <a:r>
              <a:rPr lang="ja-JP" altLang="en-US" dirty="0" smtClean="0"/>
              <a:t>？</a:t>
            </a:r>
            <a:endParaRPr lang="en-US" altLang="ja-JP" dirty="0" smtClean="0"/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/>
          </a:p>
          <a:p>
            <a:pPr marL="2057400" lvl="3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sz="2800" dirty="0"/>
              <a:t>自転車だったら？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84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dirty="0" smtClean="0"/>
              <a:t>サブテーマの見つけ方</a:t>
            </a:r>
            <a:endParaRPr lang="en-US" altLang="ja-JP" dirty="0" smtClean="0"/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ja-JP" dirty="0"/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000000"/>
                </a:solidFill>
              </a:rPr>
              <a:t>対象に関する法律は？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>
              <a:solidFill>
                <a:srgbClr val="000000"/>
              </a:solidFill>
            </a:endParaRPr>
          </a:p>
          <a:p>
            <a:pPr marL="1200150" lvl="1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000000"/>
                </a:solidFill>
              </a:rPr>
              <a:t>図書館だったら，無料原則の根拠，著作権の扱い</a:t>
            </a:r>
            <a:r>
              <a:rPr lang="en-US" altLang="ja-JP" dirty="0">
                <a:solidFill>
                  <a:srgbClr val="000000"/>
                </a:solidFill>
              </a:rPr>
              <a:t>...</a:t>
            </a:r>
          </a:p>
          <a:p>
            <a:pPr>
              <a:spcBef>
                <a:spcPct val="0"/>
              </a:spcBef>
              <a:buNone/>
            </a:pPr>
            <a:endParaRPr lang="en-US" altLang="ja-JP" sz="2400" dirty="0" smtClean="0">
              <a:solidFill>
                <a:srgbClr val="000000"/>
              </a:solidFill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/>
          </a:p>
          <a:p>
            <a:pPr marL="2057400" lvl="3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sz="2800" dirty="0"/>
              <a:t>自転車だったら？</a:t>
            </a:r>
          </a:p>
          <a:p>
            <a:pPr>
              <a:spcBef>
                <a:spcPct val="0"/>
              </a:spcBef>
              <a:buNone/>
            </a:pPr>
            <a:endParaRPr lang="en-US" altLang="ja-JP" sz="2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41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dirty="0" smtClean="0"/>
              <a:t>サブテーマの見つけ方</a:t>
            </a:r>
            <a:endParaRPr lang="en-US" altLang="ja-JP" dirty="0" smtClean="0"/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ja-JP" dirty="0"/>
          </a:p>
          <a:p>
            <a:pPr>
              <a:spcBef>
                <a:spcPct val="0"/>
              </a:spcBef>
              <a:buNone/>
            </a:pPr>
            <a:r>
              <a:rPr lang="ja-JP" altLang="en-US" sz="2800" dirty="0">
                <a:solidFill>
                  <a:srgbClr val="000000"/>
                </a:solidFill>
              </a:rPr>
              <a:t>場所が</a:t>
            </a:r>
            <a:r>
              <a:rPr lang="ja-JP" altLang="en-US" sz="2800" dirty="0" smtClean="0">
                <a:solidFill>
                  <a:srgbClr val="000000"/>
                </a:solidFill>
              </a:rPr>
              <a:t>変わったらこれまでの視点は</a:t>
            </a:r>
            <a:r>
              <a:rPr lang="ja-JP" altLang="en-US" sz="2800" dirty="0">
                <a:solidFill>
                  <a:srgbClr val="000000"/>
                </a:solidFill>
              </a:rPr>
              <a:t>どう異なるか？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sz="2800" dirty="0">
              <a:solidFill>
                <a:srgbClr val="000000"/>
              </a:solidFill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sz="2800" dirty="0">
                <a:solidFill>
                  <a:srgbClr val="000000"/>
                </a:solidFill>
              </a:rPr>
              <a:t>海外では</a:t>
            </a:r>
            <a:r>
              <a:rPr lang="ja-JP" altLang="en-US" sz="2800" dirty="0" smtClean="0">
                <a:solidFill>
                  <a:srgbClr val="000000"/>
                </a:solidFill>
              </a:rPr>
              <a:t>？</a:t>
            </a:r>
            <a:endParaRPr lang="en-US" altLang="ja-JP" sz="2800" dirty="0" smtClean="0">
              <a:solidFill>
                <a:srgbClr val="000000"/>
              </a:solidFill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ja-JP" sz="1800" dirty="0">
              <a:solidFill>
                <a:srgbClr val="000000"/>
              </a:solidFill>
            </a:endParaRPr>
          </a:p>
          <a:p>
            <a:pPr marL="1200150" lvl="1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 smtClean="0">
                <a:solidFill>
                  <a:srgbClr val="000000"/>
                </a:solidFill>
              </a:rPr>
              <a:t>米国</a:t>
            </a:r>
            <a:r>
              <a:rPr lang="ja-JP" altLang="en-US" dirty="0">
                <a:solidFill>
                  <a:srgbClr val="000000"/>
                </a:solidFill>
              </a:rPr>
              <a:t>ではどうか？ 中国では？ 他の外国？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sz="1800" dirty="0">
              <a:solidFill>
                <a:srgbClr val="000000"/>
              </a:solidFill>
            </a:endParaRPr>
          </a:p>
          <a:p>
            <a:pPr marL="1200150" lvl="1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000000"/>
                </a:solidFill>
              </a:rPr>
              <a:t>米国の図書館正職員のほとんどは修士号を持っている</a:t>
            </a:r>
            <a:r>
              <a:rPr lang="ja-JP" altLang="en-US" dirty="0" smtClean="0">
                <a:solidFill>
                  <a:srgbClr val="000000"/>
                </a:solidFill>
              </a:rPr>
              <a:t>。</a:t>
            </a:r>
            <a:endParaRPr lang="en-US" altLang="ja-JP" dirty="0">
              <a:solidFill>
                <a:srgbClr val="000000"/>
              </a:solidFill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sz="2800" dirty="0">
              <a:solidFill>
                <a:srgbClr val="000000"/>
              </a:solidFill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sz="2800" dirty="0">
                <a:solidFill>
                  <a:srgbClr val="000000"/>
                </a:solidFill>
              </a:rPr>
              <a:t>日本国内でも地方と都市</a:t>
            </a:r>
            <a:r>
              <a:rPr lang="ja-JP" altLang="en-US" sz="2800" dirty="0" smtClean="0">
                <a:solidFill>
                  <a:srgbClr val="000000"/>
                </a:solidFill>
              </a:rPr>
              <a:t>，海沿い</a:t>
            </a:r>
            <a:r>
              <a:rPr lang="ja-JP" altLang="en-US" sz="2800" dirty="0">
                <a:solidFill>
                  <a:srgbClr val="000000"/>
                </a:solidFill>
              </a:rPr>
              <a:t>と山間？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sz="1800" dirty="0">
              <a:solidFill>
                <a:srgbClr val="000000"/>
              </a:solidFill>
            </a:endParaRPr>
          </a:p>
          <a:p>
            <a:pPr marL="1200150" lvl="1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000000"/>
                </a:solidFill>
              </a:rPr>
              <a:t>原発がある自治体の図書館には脱原発の本は少ない？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ja-JP" dirty="0" smtClean="0">
              <a:solidFill>
                <a:srgbClr val="000000"/>
              </a:solidFill>
            </a:endParaRPr>
          </a:p>
          <a:p>
            <a:pPr marL="1200150" lvl="1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>
              <a:solidFill>
                <a:srgbClr val="000000"/>
              </a:solidFill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ja-JP" sz="2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31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dirty="0" smtClean="0"/>
              <a:t>サブテーマの見つけ方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sz="2800" dirty="0" smtClean="0">
                <a:solidFill>
                  <a:srgbClr val="000000"/>
                </a:solidFill>
              </a:rPr>
              <a:t>時代</a:t>
            </a:r>
            <a:r>
              <a:rPr lang="ja-JP" altLang="en-US" sz="2800" dirty="0">
                <a:solidFill>
                  <a:srgbClr val="000000"/>
                </a:solidFill>
              </a:rPr>
              <a:t>が</a:t>
            </a:r>
            <a:r>
              <a:rPr lang="ja-JP" altLang="en-US" sz="2800" dirty="0" smtClean="0">
                <a:solidFill>
                  <a:srgbClr val="000000"/>
                </a:solidFill>
              </a:rPr>
              <a:t>変わったらこれまで述べた視点は</a:t>
            </a:r>
            <a:r>
              <a:rPr lang="ja-JP" altLang="en-US" sz="2800" dirty="0">
                <a:solidFill>
                  <a:srgbClr val="000000"/>
                </a:solidFill>
              </a:rPr>
              <a:t>どう異なるか？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sz="2800" dirty="0">
              <a:solidFill>
                <a:srgbClr val="000000"/>
              </a:solidFill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ja-JP" sz="2800" dirty="0">
                <a:solidFill>
                  <a:srgbClr val="000000"/>
                </a:solidFill>
              </a:rPr>
              <a:t>10</a:t>
            </a:r>
            <a:r>
              <a:rPr lang="ja-JP" altLang="en-US" sz="2800" dirty="0">
                <a:solidFill>
                  <a:srgbClr val="000000"/>
                </a:solidFill>
              </a:rPr>
              <a:t>年前は違ったのではないか？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sz="2800" dirty="0">
              <a:solidFill>
                <a:srgbClr val="000000"/>
              </a:solidFill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sz="2800" dirty="0">
                <a:solidFill>
                  <a:srgbClr val="000000"/>
                </a:solidFill>
              </a:rPr>
              <a:t>ケータイが普及する</a:t>
            </a:r>
            <a:r>
              <a:rPr lang="en-US" altLang="ja-JP" sz="2800" dirty="0">
                <a:solidFill>
                  <a:srgbClr val="000000"/>
                </a:solidFill>
              </a:rPr>
              <a:t>20</a:t>
            </a:r>
            <a:r>
              <a:rPr lang="ja-JP" altLang="en-US" sz="2800" dirty="0">
                <a:solidFill>
                  <a:srgbClr val="000000"/>
                </a:solidFill>
              </a:rPr>
              <a:t>年前は違ったのではないか？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sz="2800" dirty="0">
              <a:solidFill>
                <a:srgbClr val="000000"/>
              </a:solidFill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sz="2800" dirty="0">
                <a:solidFill>
                  <a:srgbClr val="000000"/>
                </a:solidFill>
              </a:rPr>
              <a:t>経年変化を調べてみては？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sz="2800" dirty="0">
              <a:solidFill>
                <a:srgbClr val="000000"/>
              </a:solidFill>
            </a:endParaRPr>
          </a:p>
          <a:p>
            <a:pPr marL="1200150" lvl="1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000000"/>
                </a:solidFill>
              </a:rPr>
              <a:t>図書館だったら電子ジャーナルの普及と文献複写の減少</a:t>
            </a:r>
            <a:r>
              <a:rPr lang="en-US" altLang="ja-JP" dirty="0">
                <a:solidFill>
                  <a:srgbClr val="000000"/>
                </a:solidFill>
              </a:rPr>
              <a:t>...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ja-JP" sz="2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31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事前調査が重要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サブテーマを決める際に十分な調査を行うこと（概念定義や論点の理解）</a:t>
            </a:r>
            <a:endParaRPr kumimoji="1" lang="en-US" altLang="ja-JP" dirty="0" smtClean="0"/>
          </a:p>
          <a:p>
            <a:r>
              <a:rPr lang="ja-JP" altLang="en-US" dirty="0"/>
              <a:t>既知</a:t>
            </a:r>
            <a:r>
              <a:rPr lang="ja-JP" altLang="en-US" dirty="0" smtClean="0"/>
              <a:t>の事項を調査しないこと，既存調査との比較可能性についても意識すること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－各種の世論調査あり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820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 smtClean="0"/>
              <a:t>去年提出されたアンケートの例</a:t>
            </a:r>
            <a:endParaRPr lang="ja-JP" altLang="en-US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09" y="1340768"/>
            <a:ext cx="8790058" cy="511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99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留意事項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選択肢の数は少数（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）に留めること</a:t>
            </a:r>
            <a:endParaRPr kumimoji="1" lang="en-US" altLang="ja-JP" dirty="0" smtClean="0"/>
          </a:p>
          <a:p>
            <a:r>
              <a:rPr lang="ja-JP" altLang="en-US" dirty="0"/>
              <a:t>極端</a:t>
            </a:r>
            <a:r>
              <a:rPr lang="ja-JP" altLang="en-US" dirty="0" smtClean="0"/>
              <a:t>な偏りが起きないこと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　　　いずれも方法上の困難を引き起こす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これからやること（２）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サブテーマ発表</a:t>
            </a:r>
            <a:endParaRPr kumimoji="1" lang="en-US" altLang="ja-JP" dirty="0" smtClean="0"/>
          </a:p>
          <a:p>
            <a:r>
              <a:rPr kumimoji="1" lang="ja-JP" altLang="en-US" dirty="0" smtClean="0"/>
              <a:t>サブテーマの再考</a:t>
            </a:r>
            <a:endParaRPr kumimoji="1" lang="en-US" altLang="ja-JP" dirty="0" smtClean="0"/>
          </a:p>
          <a:p>
            <a:r>
              <a:rPr lang="ja-JP" altLang="en-US" dirty="0"/>
              <a:t>グループ作業再開</a:t>
            </a:r>
            <a:endParaRPr lang="en-US" altLang="ja-JP" dirty="0"/>
          </a:p>
          <a:p>
            <a:r>
              <a:rPr kumimoji="1" lang="ja-JP" altLang="en-US" dirty="0" smtClean="0"/>
              <a:t>作業仮説を考える（質問項目を意識する）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m</a:t>
            </a:r>
            <a:r>
              <a:rPr kumimoji="1" lang="en-US" altLang="ja-JP" dirty="0" smtClean="0"/>
              <a:t>anaba</a:t>
            </a:r>
            <a:r>
              <a:rPr kumimoji="1" lang="ja-JP" altLang="en-US" dirty="0" smtClean="0"/>
              <a:t>における出席カード番号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kumimoji="1" lang="ja-JP" altLang="en-US" sz="11000" dirty="0" smtClean="0"/>
              <a:t>の使い方がよく分からなかったので件名「実習」でメールを下さい。</a:t>
            </a:r>
            <a:endParaRPr kumimoji="1" lang="en-US" altLang="ja-JP" sz="11000" dirty="0" smtClean="0"/>
          </a:p>
          <a:p>
            <a:pPr marL="0" indent="0" algn="ctr">
              <a:buNone/>
            </a:pPr>
            <a:endParaRPr kumimoji="1" lang="en-US" altLang="ja-JP" sz="11000" dirty="0" smtClean="0"/>
          </a:p>
          <a:p>
            <a:pPr marL="0" indent="0" algn="ctr">
              <a:buNone/>
            </a:pPr>
            <a:r>
              <a:rPr lang="en-US" altLang="ja-JP" sz="11000" dirty="0"/>
              <a:t>keita@slis.tsukuba.ac.jp</a:t>
            </a:r>
            <a:endParaRPr kumimoji="1" lang="ja-JP" altLang="en-US" sz="11000" dirty="0"/>
          </a:p>
        </p:txBody>
      </p:sp>
    </p:spTree>
    <p:extLst>
      <p:ext uri="{BB962C8B-B14F-4D97-AF65-F5344CB8AC3E}">
        <p14:creationId xmlns:p14="http://schemas.microsoft.com/office/powerpoint/2010/main" val="3955722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kumimoji="1" lang="ja-JP" altLang="en-US" dirty="0" smtClean="0">
                <a:latin typeface="+mn-ea"/>
                <a:ea typeface="+mn-ea"/>
              </a:rPr>
              <a:t>スケジュール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71472" y="1428736"/>
            <a:ext cx="8115328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dirty="0" smtClean="0">
                <a:latin typeface="+mn-ea"/>
              </a:rPr>
              <a:t>第</a:t>
            </a:r>
            <a:r>
              <a:rPr kumimoji="1" lang="en-US" altLang="ja-JP" dirty="0" smtClean="0">
                <a:latin typeface="+mn-ea"/>
              </a:rPr>
              <a:t>1</a:t>
            </a:r>
            <a:r>
              <a:rPr kumimoji="1" lang="ja-JP" altLang="en-US" dirty="0" smtClean="0">
                <a:latin typeface="+mn-ea"/>
              </a:rPr>
              <a:t>週：調査サブテーマの設定．</a:t>
            </a:r>
            <a:r>
              <a:rPr lang="ja-JP" altLang="en-US" dirty="0" smtClean="0">
                <a:latin typeface="+mn-ea"/>
              </a:rPr>
              <a:t>仮説構築</a:t>
            </a:r>
            <a:endParaRPr lang="en-US" altLang="ja-JP" dirty="0" smtClean="0">
              <a:latin typeface="+mn-ea"/>
            </a:endParaRPr>
          </a:p>
          <a:p>
            <a:pPr>
              <a:buNone/>
            </a:pPr>
            <a:r>
              <a:rPr lang="ja-JP" altLang="en-US" dirty="0">
                <a:latin typeface="+mn-ea"/>
              </a:rPr>
              <a:t>　</a:t>
            </a:r>
            <a:r>
              <a:rPr lang="ja-JP" altLang="en-US" dirty="0" smtClean="0">
                <a:latin typeface="+mn-ea"/>
              </a:rPr>
              <a:t>　＜６限、グループごとに進捗状況を報告＞</a:t>
            </a:r>
            <a:endParaRPr lang="en-US" altLang="ja-JP" dirty="0">
              <a:latin typeface="+mn-ea"/>
            </a:endParaRPr>
          </a:p>
          <a:p>
            <a:pPr>
              <a:buNone/>
            </a:pPr>
            <a:r>
              <a:rPr lang="ja-JP" altLang="en-US" dirty="0" smtClean="0">
                <a:latin typeface="+mn-ea"/>
              </a:rPr>
              <a:t>第</a:t>
            </a:r>
            <a:r>
              <a:rPr lang="en-US" altLang="ja-JP" dirty="0" smtClean="0">
                <a:latin typeface="+mn-ea"/>
              </a:rPr>
              <a:t>2</a:t>
            </a:r>
            <a:r>
              <a:rPr lang="ja-JP" altLang="en-US" dirty="0" smtClean="0">
                <a:latin typeface="+mn-ea"/>
              </a:rPr>
              <a:t>週</a:t>
            </a:r>
            <a:r>
              <a:rPr lang="ja-JP" altLang="en-US" dirty="0">
                <a:latin typeface="+mn-ea"/>
              </a:rPr>
              <a:t>：</a:t>
            </a:r>
            <a:r>
              <a:rPr lang="ja-JP" altLang="en-US" dirty="0" smtClean="0">
                <a:latin typeface="+mn-ea"/>
              </a:rPr>
              <a:t>調査票作成の解説、資料検索</a:t>
            </a:r>
            <a:endParaRPr lang="en-US" altLang="ja-JP" dirty="0" smtClean="0">
              <a:latin typeface="+mn-ea"/>
            </a:endParaRPr>
          </a:p>
          <a:p>
            <a:pPr>
              <a:buNone/>
            </a:pPr>
            <a:r>
              <a:rPr kumimoji="1" lang="ja-JP" altLang="en-US" dirty="0" smtClean="0">
                <a:latin typeface="+mn-ea"/>
              </a:rPr>
              <a:t>第</a:t>
            </a:r>
            <a:r>
              <a:rPr kumimoji="1" lang="en-US" altLang="ja-JP" dirty="0" smtClean="0">
                <a:latin typeface="+mn-ea"/>
              </a:rPr>
              <a:t>3</a:t>
            </a:r>
            <a:r>
              <a:rPr kumimoji="1" lang="ja-JP" altLang="en-US" dirty="0" smtClean="0">
                <a:latin typeface="+mn-ea"/>
              </a:rPr>
              <a:t>週：データ入力・分析</a:t>
            </a:r>
            <a:endParaRPr kumimoji="1" lang="en-US" altLang="ja-JP" dirty="0" smtClean="0">
              <a:latin typeface="+mn-ea"/>
            </a:endParaRPr>
          </a:p>
          <a:p>
            <a:pPr>
              <a:buNone/>
            </a:pPr>
            <a:r>
              <a:rPr lang="ja-JP" altLang="en-US" dirty="0" smtClean="0">
                <a:latin typeface="+mn-ea"/>
              </a:rPr>
              <a:t>第</a:t>
            </a:r>
            <a:r>
              <a:rPr lang="en-US" altLang="ja-JP" dirty="0" smtClean="0">
                <a:latin typeface="+mn-ea"/>
              </a:rPr>
              <a:t>4</a:t>
            </a:r>
            <a:r>
              <a:rPr lang="ja-JP" altLang="en-US" dirty="0" smtClean="0">
                <a:latin typeface="+mn-ea"/>
              </a:rPr>
              <a:t>週：</a:t>
            </a:r>
            <a:r>
              <a:rPr lang="ja-JP" altLang="en-US" dirty="0">
                <a:latin typeface="+mn-ea"/>
              </a:rPr>
              <a:t>内容</a:t>
            </a:r>
            <a:r>
              <a:rPr lang="ja-JP" altLang="en-US" dirty="0" smtClean="0">
                <a:latin typeface="+mn-ea"/>
              </a:rPr>
              <a:t>分析</a:t>
            </a:r>
            <a:r>
              <a:rPr kumimoji="1" lang="ja-JP" altLang="en-US" dirty="0" smtClean="0">
                <a:latin typeface="+mn-ea"/>
              </a:rPr>
              <a:t>（自由記述式回答の分析</a:t>
            </a:r>
            <a:r>
              <a:rPr kumimoji="1" lang="ja-JP" altLang="en-US" dirty="0" smtClean="0">
                <a:latin typeface="+mn-ea"/>
              </a:rPr>
              <a:t>）</a:t>
            </a:r>
            <a:endParaRPr kumimoji="1" lang="en-US" altLang="ja-JP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3577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今日</a:t>
            </a:r>
            <a:r>
              <a:rPr lang="ja-JP" altLang="en-US" dirty="0" smtClean="0"/>
              <a:t>の予定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97152"/>
          </a:xfrm>
        </p:spPr>
        <p:txBody>
          <a:bodyPr>
            <a:normAutofit fontScale="92500"/>
          </a:bodyPr>
          <a:lstStyle/>
          <a:p>
            <a:r>
              <a:rPr lang="ja-JP" altLang="en-US" dirty="0" smtClean="0"/>
              <a:t>解説と班分け</a:t>
            </a:r>
            <a:r>
              <a:rPr lang="ja-JP" altLang="en-US" dirty="0" smtClean="0"/>
              <a:t>（</a:t>
            </a:r>
            <a:r>
              <a:rPr lang="en-US" altLang="ja-JP" dirty="0" smtClean="0"/>
              <a:t>8</a:t>
            </a:r>
            <a:r>
              <a:rPr lang="ja-JP" altLang="en-US" dirty="0" smtClean="0"/>
              <a:t>グループに分割：こちらで指定）</a:t>
            </a:r>
            <a:endParaRPr lang="en-US" altLang="ja-JP" dirty="0" smtClean="0"/>
          </a:p>
          <a:p>
            <a:r>
              <a:rPr lang="ja-JP" altLang="en-US" dirty="0" smtClean="0"/>
              <a:t>サブテーマについてグループディスカッション</a:t>
            </a:r>
            <a:r>
              <a:rPr lang="ja-JP" altLang="en-US" sz="2600" dirty="0" smtClean="0"/>
              <a:t>（</a:t>
            </a:r>
            <a:r>
              <a:rPr lang="en-US" altLang="ja-JP" sz="2600" dirty="0"/>
              <a:t>1</a:t>
            </a:r>
            <a:r>
              <a:rPr lang="en-US" altLang="ja-JP" sz="2600" dirty="0" smtClean="0"/>
              <a:t>5</a:t>
            </a:r>
            <a:r>
              <a:rPr lang="ja-JP" altLang="en-US" sz="2600" dirty="0" smtClean="0"/>
              <a:t>分）</a:t>
            </a:r>
            <a:endParaRPr lang="en-US" altLang="ja-JP" sz="2600" dirty="0" smtClean="0"/>
          </a:p>
          <a:p>
            <a:r>
              <a:rPr lang="ja-JP" altLang="en-US" dirty="0" smtClean="0"/>
              <a:t>図書館での調査</a:t>
            </a:r>
            <a:r>
              <a:rPr lang="ja-JP" altLang="en-US" dirty="0" smtClean="0"/>
              <a:t>と，サブテーマ</a:t>
            </a:r>
            <a:r>
              <a:rPr lang="ja-JP" altLang="en-US" dirty="0" smtClean="0"/>
              <a:t>決定（</a:t>
            </a:r>
            <a:r>
              <a:rPr lang="en-US" altLang="ja-JP" dirty="0" smtClean="0"/>
              <a:t>50</a:t>
            </a:r>
            <a:r>
              <a:rPr lang="ja-JP" altLang="en-US" dirty="0" smtClean="0"/>
              <a:t>分）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---</a:t>
            </a:r>
          </a:p>
          <a:p>
            <a:r>
              <a:rPr lang="ja-JP" altLang="en-US" dirty="0" smtClean="0"/>
              <a:t>サブテーマ</a:t>
            </a:r>
            <a:r>
              <a:rPr lang="ja-JP" altLang="en-US" dirty="0" smtClean="0"/>
              <a:t>発表（</a:t>
            </a:r>
            <a:r>
              <a:rPr lang="en-US" altLang="ja-JP" dirty="0" smtClean="0"/>
              <a:t>20</a:t>
            </a:r>
            <a:r>
              <a:rPr lang="ja-JP" altLang="en-US" dirty="0" smtClean="0"/>
              <a:t>分）</a:t>
            </a:r>
            <a:endParaRPr lang="en-US" altLang="ja-JP" dirty="0" smtClean="0"/>
          </a:p>
          <a:p>
            <a:r>
              <a:rPr lang="ja-JP" altLang="en-US" dirty="0" smtClean="0"/>
              <a:t>グループディスカッション</a:t>
            </a:r>
            <a:r>
              <a:rPr lang="ja-JP" altLang="en-US" dirty="0" smtClean="0"/>
              <a:t>（</a:t>
            </a:r>
            <a:r>
              <a:rPr lang="en-US" altLang="ja-JP" dirty="0"/>
              <a:t>5</a:t>
            </a:r>
            <a:r>
              <a:rPr lang="en-US" altLang="ja-JP" dirty="0" smtClean="0"/>
              <a:t>0</a:t>
            </a:r>
            <a:r>
              <a:rPr lang="ja-JP" altLang="en-US" dirty="0" smtClean="0"/>
              <a:t>分）</a:t>
            </a:r>
            <a:endParaRPr lang="en-US" altLang="ja-JP" dirty="0" smtClean="0"/>
          </a:p>
          <a:p>
            <a:r>
              <a:rPr lang="ja-JP" altLang="en-US" dirty="0" smtClean="0"/>
              <a:t>宿題（班ごと</a:t>
            </a:r>
            <a:r>
              <a:rPr lang="en-US" altLang="ja-JP" dirty="0" smtClean="0"/>
              <a:t>,</a:t>
            </a:r>
            <a:r>
              <a:rPr lang="en-US" altLang="ja-JP" dirty="0" smtClean="0"/>
              <a:t>6/17 </a:t>
            </a:r>
            <a:r>
              <a:rPr lang="en-US" altLang="ja-JP" dirty="0" smtClean="0"/>
              <a:t>24:00</a:t>
            </a:r>
            <a:r>
              <a:rPr lang="ja-JP" altLang="en-US" dirty="0" err="1" smtClean="0"/>
              <a:t>までに</a:t>
            </a:r>
            <a:r>
              <a:rPr lang="en-US" altLang="ja-JP" dirty="0" smtClean="0"/>
              <a:t>manaba</a:t>
            </a:r>
            <a:r>
              <a:rPr lang="ja-JP" altLang="en-US" dirty="0" smtClean="0"/>
              <a:t>提出）</a:t>
            </a:r>
            <a:endParaRPr lang="en-US" altLang="ja-JP" dirty="0"/>
          </a:p>
          <a:p>
            <a:pPr lvl="1"/>
            <a:r>
              <a:rPr lang="ja-JP" altLang="en-US" dirty="0" smtClean="0"/>
              <a:t>サブテーマ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設定した</a:t>
            </a:r>
            <a:r>
              <a:rPr lang="ja-JP" altLang="en-US" dirty="0"/>
              <a:t>作業</a:t>
            </a:r>
            <a:r>
              <a:rPr lang="ja-JP" altLang="en-US" dirty="0" smtClean="0"/>
              <a:t>仮説（群）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3383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+mn-ea"/>
                <a:ea typeface="+mn-ea"/>
              </a:rPr>
              <a:t>社会調査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71472" y="1571612"/>
            <a:ext cx="8115328" cy="2328866"/>
          </a:xfrm>
        </p:spPr>
        <p:txBody>
          <a:bodyPr/>
          <a:lstStyle/>
          <a:p>
            <a:r>
              <a:rPr kumimoji="1" lang="ja-JP" altLang="en-US" dirty="0" smtClean="0">
                <a:latin typeface="+mn-ea"/>
              </a:rPr>
              <a:t>実際の社会的場面における人間行動に関するデータの収集、解析を通して、対象とする人間行動について記述・説明することを目指す調査</a:t>
            </a:r>
            <a:endParaRPr kumimoji="1" lang="en-US" altLang="ja-JP" dirty="0" smtClean="0">
              <a:latin typeface="+mn-ea"/>
            </a:endParaRPr>
          </a:p>
          <a:p>
            <a:pPr>
              <a:buNone/>
            </a:pPr>
            <a:endParaRPr kumimoji="1" lang="en-US" altLang="ja-JP" dirty="0" smtClean="0">
              <a:latin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28728" y="4071942"/>
            <a:ext cx="2571768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 smtClean="0">
                <a:latin typeface="HGP創英角ｺﾞｼｯｸUB" pitchFamily="50" charset="-128"/>
                <a:ea typeface="HGP創英角ｺﾞｼｯｸUB" pitchFamily="50" charset="-128"/>
              </a:rPr>
              <a:t>量的調査</a:t>
            </a:r>
            <a:endParaRPr kumimoji="1" lang="ja-JP" altLang="en-US" sz="36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29190" y="4071942"/>
            <a:ext cx="250033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latin typeface="HGP創英角ｺﾞｼｯｸUB" pitchFamily="50" charset="-128"/>
                <a:ea typeface="HGP創英角ｺﾞｼｯｸUB" pitchFamily="50" charset="-128"/>
              </a:rPr>
              <a:t>質</a:t>
            </a:r>
            <a:r>
              <a:rPr kumimoji="1" lang="ja-JP" altLang="en-US" sz="3600" dirty="0" smtClean="0">
                <a:latin typeface="HGP創英角ｺﾞｼｯｸUB" pitchFamily="50" charset="-128"/>
                <a:ea typeface="HGP創英角ｺﾞｼｯｸUB" pitchFamily="50" charset="-128"/>
              </a:rPr>
              <a:t>的調査</a:t>
            </a:r>
            <a:endParaRPr kumimoji="1" lang="ja-JP" altLang="en-US" sz="36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143372" y="400050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 smtClean="0">
                <a:latin typeface="HGP創英角ｺﾞｼｯｸUB" pitchFamily="50" charset="-128"/>
                <a:ea typeface="HGP創英角ｺﾞｼｯｸUB" pitchFamily="50" charset="-128"/>
              </a:rPr>
              <a:t>＋</a:t>
            </a:r>
            <a:endParaRPr kumimoji="1" lang="ja-JP" altLang="en-US" sz="3600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806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kumimoji="1" lang="ja-JP" altLang="en-US" dirty="0" smtClean="0">
                <a:latin typeface="+mj-ea"/>
              </a:rPr>
              <a:t>社会調査</a:t>
            </a:r>
            <a:endParaRPr kumimoji="1" lang="ja-JP" altLang="en-US" dirty="0">
              <a:latin typeface="+mj-ea"/>
            </a:endParaRPr>
          </a:p>
        </p:txBody>
      </p:sp>
      <p:graphicFrame>
        <p:nvGraphicFramePr>
          <p:cNvPr id="12" name="コンテンツ プレースホルダ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9663338"/>
              </p:ext>
            </p:extLst>
          </p:nvPr>
        </p:nvGraphicFramePr>
        <p:xfrm>
          <a:off x="428596" y="1214422"/>
          <a:ext cx="8229599" cy="53578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24096"/>
                <a:gridCol w="2724096"/>
                <a:gridCol w="2781407"/>
              </a:tblGrid>
              <a:tr h="6605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dirty="0" smtClean="0">
                          <a:latin typeface="+mn-ea"/>
                          <a:ea typeface="+mn-ea"/>
                        </a:rPr>
                        <a:t>量的調査</a:t>
                      </a:r>
                      <a:endParaRPr kumimoji="1" lang="ja-JP" altLang="en-US" sz="3200" b="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i="0" dirty="0" smtClean="0">
                          <a:latin typeface="+mn-ea"/>
                          <a:ea typeface="+mn-ea"/>
                        </a:rPr>
                        <a:t>質的調査</a:t>
                      </a:r>
                      <a:endParaRPr kumimoji="1" lang="ja-JP" altLang="en-US" sz="3200" b="0" i="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1847589">
                <a:tc>
                  <a:txBody>
                    <a:bodyPr/>
                    <a:lstStyle/>
                    <a:p>
                      <a:pPr algn="ctr"/>
                      <a:endParaRPr kumimoji="1" lang="en-US" altLang="ja-JP" sz="28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endParaRPr kumimoji="1" lang="en-US" altLang="ja-JP" sz="28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endParaRPr kumimoji="1" lang="en-US" altLang="ja-JP" sz="28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2800" dirty="0" smtClean="0">
                          <a:latin typeface="+mn-ea"/>
                          <a:ea typeface="+mn-ea"/>
                        </a:rPr>
                        <a:t>調査票の設計</a:t>
                      </a:r>
                      <a:endParaRPr kumimoji="1" lang="ja-JP" altLang="en-US" sz="2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32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3200" dirty="0" smtClean="0">
                          <a:latin typeface="+mn-ea"/>
                          <a:ea typeface="+mn-ea"/>
                        </a:rPr>
                        <a:t>仮説の構築</a:t>
                      </a:r>
                      <a:endParaRPr kumimoji="1" lang="ja-JP" altLang="en-US" sz="32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>
                          <a:latin typeface="+mn-ea"/>
                          <a:ea typeface="+mn-ea"/>
                        </a:rPr>
                        <a:t>インタビュー法</a:t>
                      </a:r>
                      <a:endParaRPr kumimoji="1" lang="en-US" altLang="ja-JP" sz="28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2800" dirty="0" smtClean="0">
                          <a:latin typeface="+mn-ea"/>
                          <a:ea typeface="+mn-ea"/>
                        </a:rPr>
                        <a:t>メディア分析</a:t>
                      </a:r>
                      <a:endParaRPr kumimoji="1" lang="en-US" altLang="ja-JP" sz="28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endParaRPr kumimoji="1" lang="ja-JP" altLang="en-US" sz="2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8497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>
                          <a:latin typeface="+mn-ea"/>
                          <a:ea typeface="+mn-ea"/>
                        </a:rPr>
                        <a:t>多肢選択式回答に対する</a:t>
                      </a:r>
                      <a:endParaRPr kumimoji="1" lang="en-US" altLang="ja-JP" sz="28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2800" dirty="0" smtClean="0">
                          <a:latin typeface="+mn-ea"/>
                          <a:ea typeface="+mn-ea"/>
                        </a:rPr>
                        <a:t>統計的分析</a:t>
                      </a:r>
                      <a:endParaRPr kumimoji="1" lang="ja-JP" altLang="en-US" sz="2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32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endParaRPr kumimoji="1" lang="en-US" altLang="ja-JP" sz="32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3200" dirty="0" smtClean="0">
                          <a:latin typeface="+mn-ea"/>
                          <a:ea typeface="+mn-ea"/>
                        </a:rPr>
                        <a:t>結果の分析</a:t>
                      </a:r>
                      <a:endParaRPr kumimoji="1" lang="ja-JP" altLang="en-US" sz="32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28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endParaRPr kumimoji="1" lang="en-US" altLang="ja-JP" sz="28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endParaRPr kumimoji="1" lang="en-US" altLang="ja-JP" sz="28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2800" dirty="0" smtClean="0">
                          <a:latin typeface="+mn-ea"/>
                          <a:ea typeface="+mn-ea"/>
                        </a:rPr>
                        <a:t>自由記述式回答</a:t>
                      </a:r>
                      <a:r>
                        <a:rPr kumimoji="1" lang="en-US" altLang="ja-JP" sz="2800" dirty="0" smtClean="0">
                          <a:latin typeface="+mn-ea"/>
                          <a:ea typeface="+mn-ea"/>
                        </a:rPr>
                        <a:t/>
                      </a:r>
                      <a:br>
                        <a:rPr kumimoji="1" lang="en-US" altLang="ja-JP" sz="2800" dirty="0" smtClean="0">
                          <a:latin typeface="+mn-ea"/>
                          <a:ea typeface="+mn-ea"/>
                        </a:rPr>
                      </a:br>
                      <a:r>
                        <a:rPr kumimoji="1" lang="ja-JP" altLang="en-US" sz="2800" dirty="0" smtClean="0">
                          <a:latin typeface="+mn-ea"/>
                          <a:ea typeface="+mn-ea"/>
                        </a:rPr>
                        <a:t>に対する</a:t>
                      </a:r>
                      <a:r>
                        <a:rPr kumimoji="1" lang="en-US" altLang="ja-JP" sz="2800" dirty="0" smtClean="0">
                          <a:latin typeface="+mn-ea"/>
                          <a:ea typeface="+mn-ea"/>
                        </a:rPr>
                        <a:t/>
                      </a:r>
                      <a:br>
                        <a:rPr kumimoji="1" lang="en-US" altLang="ja-JP" sz="2800" dirty="0" smtClean="0">
                          <a:latin typeface="+mn-ea"/>
                          <a:ea typeface="+mn-ea"/>
                        </a:rPr>
                      </a:br>
                      <a:r>
                        <a:rPr kumimoji="1" lang="ja-JP" altLang="en-US" sz="2800" dirty="0" smtClean="0">
                          <a:latin typeface="+mn-ea"/>
                          <a:ea typeface="+mn-ea"/>
                        </a:rPr>
                        <a:t>談話分析</a:t>
                      </a:r>
                      <a:endParaRPr kumimoji="1" lang="ja-JP" altLang="en-US" sz="2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26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1143000"/>
          </a:xfrm>
        </p:spPr>
        <p:txBody>
          <a:bodyPr>
            <a:noAutofit/>
          </a:bodyPr>
          <a:lstStyle/>
          <a:p>
            <a:r>
              <a:rPr kumimoji="1" lang="ja-JP" altLang="en-US" sz="6600" dirty="0" smtClean="0"/>
              <a:t>テーマ</a:t>
            </a:r>
            <a:r>
              <a:rPr kumimoji="1" lang="ja-JP" altLang="en-US" sz="4800" dirty="0" smtClean="0"/>
              <a:t>　</a:t>
            </a:r>
            <a:r>
              <a:rPr kumimoji="1" lang="en-US" altLang="ja-JP" sz="4800" dirty="0" smtClean="0"/>
              <a:t/>
            </a:r>
            <a:br>
              <a:rPr kumimoji="1" lang="en-US" altLang="ja-JP" sz="4800" dirty="0" smtClean="0"/>
            </a:br>
            <a:r>
              <a:rPr lang="en-US" altLang="ja-JP" sz="4800" dirty="0"/>
              <a:t/>
            </a:r>
            <a:br>
              <a:rPr lang="en-US" altLang="ja-JP" sz="4800" dirty="0"/>
            </a:br>
            <a:r>
              <a:rPr kumimoji="1" lang="ja-JP" altLang="en-US" sz="4800" dirty="0" smtClean="0"/>
              <a:t>「</a:t>
            </a:r>
            <a:r>
              <a:rPr lang="ja-JP" altLang="ja-JP" sz="4800" dirty="0"/>
              <a:t>つくばに</a:t>
            </a:r>
            <a:r>
              <a:rPr lang="ja-JP" altLang="ja-JP" sz="4800" dirty="0" smtClean="0"/>
              <a:t>おける自転車</a:t>
            </a:r>
            <a:r>
              <a:rPr lang="ja-JP" altLang="ja-JP" sz="4800" dirty="0"/>
              <a:t>利用</a:t>
            </a:r>
            <a:r>
              <a:rPr lang="ja-JP" altLang="en-US" sz="4800" dirty="0" smtClean="0"/>
              <a:t>」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420362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 smtClean="0"/>
              <a:t>「つまらない」とか「他の</a:t>
            </a:r>
            <a:r>
              <a:rPr lang="ja-JP" altLang="en-US" dirty="0" err="1" smtClean="0"/>
              <a:t>が</a:t>
            </a:r>
            <a:r>
              <a:rPr lang="ja-JP" altLang="en-US" dirty="0" smtClean="0"/>
              <a:t>やりたい」とか言わない。</a:t>
            </a:r>
            <a:endParaRPr lang="en-US" altLang="ja-JP" dirty="0" smtClean="0"/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ja-JP" dirty="0"/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 smtClean="0"/>
              <a:t>次に述べるサブテーマの立て方で他の人やグループとセンスが競える。</a:t>
            </a:r>
            <a:endParaRPr lang="en-US" altLang="ja-JP" dirty="0" smtClean="0"/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ja-JP" dirty="0"/>
          </a:p>
          <a:p>
            <a:pPr marL="1600200" lvl="2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sz="3200" dirty="0" smtClean="0"/>
              <a:t>ゲームだと考える。</a:t>
            </a:r>
            <a:endParaRPr lang="en-US" altLang="ja-JP" sz="3200" dirty="0" smtClean="0"/>
          </a:p>
          <a:p>
            <a:pPr>
              <a:spcBef>
                <a:spcPct val="0"/>
              </a:spcBef>
              <a:buNone/>
            </a:pPr>
            <a:endParaRPr lang="en-US" altLang="ja-JP" sz="4800" dirty="0" smtClean="0"/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 smtClean="0"/>
              <a:t>同じテーマについてサブテーマを考え，見せ合うことで，自分に欠けていた視点に気付けるかもしれない。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30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07499" y="548680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/>
              <a:t>テーマは「つくばにおける自転車利用」とし，そのサブテーマを考える。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/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/>
              <a:t>「テーマ」自体は大きなものなので，本授業では直接は取り上げない。「サブテーマ」についてアンケートで調べる。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/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/>
              <a:t>サブテーマとは本授業では「テーマに関連するもののうち今回実際に調査し，（できれば）なぜそうなっているのかを明らかにしたい事柄」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30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</TotalTime>
  <Words>1117</Words>
  <Application>Microsoft Office PowerPoint</Application>
  <PresentationFormat>画面に合わせる (4:3)</PresentationFormat>
  <Paragraphs>217</Paragraphs>
  <Slides>28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29" baseType="lpstr">
      <vt:lpstr>Office テーマ</vt:lpstr>
      <vt:lpstr>調査と分析実習2016  　 アンケートを用いた量的調査</vt:lpstr>
      <vt:lpstr>PowerPoint プレゼンテーション</vt:lpstr>
      <vt:lpstr>スケジュール</vt:lpstr>
      <vt:lpstr>今日の予定</vt:lpstr>
      <vt:lpstr>社会調査</vt:lpstr>
      <vt:lpstr>社会調査</vt:lpstr>
      <vt:lpstr>テーマ　  「つくばにおける自転車利用」</vt:lpstr>
      <vt:lpstr>PowerPoint プレゼンテーション</vt:lpstr>
      <vt:lpstr>PowerPoint プレゼンテーション</vt:lpstr>
      <vt:lpstr>PowerPoint プレゼンテーション</vt:lpstr>
      <vt:lpstr>分析の方法(1)</vt:lpstr>
      <vt:lpstr>分析の方法(1)つづき</vt:lpstr>
      <vt:lpstr>PowerPoint プレゼンテーション</vt:lpstr>
      <vt:lpstr>テーマ　「つくばにおける自転車利用」のサブテーマの例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事前調査が重要</vt:lpstr>
      <vt:lpstr>PowerPoint プレゼンテーション</vt:lpstr>
      <vt:lpstr>留意事項</vt:lpstr>
      <vt:lpstr>これからやること（２）</vt:lpstr>
      <vt:lpstr>manabaにおける出席カード番号</vt:lpstr>
    </vt:vector>
  </TitlesOfParts>
  <Company>School of Informatics, University of Tsukuba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調査と分析実習　その1</dc:title>
  <dc:creator>tosimori</dc:creator>
  <cp:lastModifiedBy>keita</cp:lastModifiedBy>
  <cp:revision>99</cp:revision>
  <cp:lastPrinted>2011-10-25T07:38:07Z</cp:lastPrinted>
  <dcterms:created xsi:type="dcterms:W3CDTF">2009-06-05T04:18:20Z</dcterms:created>
  <dcterms:modified xsi:type="dcterms:W3CDTF">2016-06-13T06:01:24Z</dcterms:modified>
</cp:coreProperties>
</file>