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1"/>
  </p:handoutMasterIdLst>
  <p:sldIdLst>
    <p:sldId id="299" r:id="rId2"/>
    <p:sldId id="300" r:id="rId3"/>
    <p:sldId id="301" r:id="rId4"/>
    <p:sldId id="345" r:id="rId5"/>
    <p:sldId id="302" r:id="rId6"/>
    <p:sldId id="346" r:id="rId7"/>
    <p:sldId id="303" r:id="rId8"/>
    <p:sldId id="321" r:id="rId9"/>
    <p:sldId id="347" r:id="rId10"/>
    <p:sldId id="348" r:id="rId11"/>
    <p:sldId id="322" r:id="rId12"/>
    <p:sldId id="304" r:id="rId13"/>
    <p:sldId id="305" r:id="rId14"/>
    <p:sldId id="306" r:id="rId15"/>
    <p:sldId id="349" r:id="rId16"/>
    <p:sldId id="307" r:id="rId17"/>
    <p:sldId id="350" r:id="rId18"/>
    <p:sldId id="308" r:id="rId19"/>
    <p:sldId id="323" r:id="rId20"/>
    <p:sldId id="351" r:id="rId21"/>
    <p:sldId id="324" r:id="rId22"/>
    <p:sldId id="325" r:id="rId23"/>
    <p:sldId id="352" r:id="rId24"/>
    <p:sldId id="326" r:id="rId25"/>
    <p:sldId id="353" r:id="rId26"/>
    <p:sldId id="327" r:id="rId27"/>
    <p:sldId id="354" r:id="rId28"/>
    <p:sldId id="328" r:id="rId29"/>
    <p:sldId id="355" r:id="rId30"/>
    <p:sldId id="333" r:id="rId31"/>
    <p:sldId id="356" r:id="rId32"/>
    <p:sldId id="334" r:id="rId33"/>
    <p:sldId id="357" r:id="rId34"/>
    <p:sldId id="358" r:id="rId35"/>
    <p:sldId id="335" r:id="rId36"/>
    <p:sldId id="336" r:id="rId37"/>
    <p:sldId id="359" r:id="rId38"/>
    <p:sldId id="337" r:id="rId39"/>
    <p:sldId id="338" r:id="rId40"/>
    <p:sldId id="360" r:id="rId41"/>
    <p:sldId id="339" r:id="rId42"/>
    <p:sldId id="340" r:id="rId43"/>
    <p:sldId id="361" r:id="rId44"/>
    <p:sldId id="341" r:id="rId45"/>
    <p:sldId id="362" r:id="rId46"/>
    <p:sldId id="342" r:id="rId47"/>
    <p:sldId id="363" r:id="rId48"/>
    <p:sldId id="329" r:id="rId49"/>
    <p:sldId id="344" r:id="rId50"/>
    <p:sldId id="330" r:id="rId51"/>
    <p:sldId id="331" r:id="rId52"/>
    <p:sldId id="364" r:id="rId53"/>
    <p:sldId id="365" r:id="rId54"/>
    <p:sldId id="366" r:id="rId55"/>
    <p:sldId id="343" r:id="rId56"/>
    <p:sldId id="310" r:id="rId57"/>
    <p:sldId id="311" r:id="rId58"/>
    <p:sldId id="297" r:id="rId59"/>
    <p:sldId id="298" r:id="rId6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-90" y="-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D8E09-BE14-4736-8E80-40A77BEBD35F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C7336-940E-437F-8711-AF9B81449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09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4E6B-F721-4D03-9F99-AE743039ADC1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4916-8509-45C5-AB7B-8F7FAE42C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079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4E6B-F721-4D03-9F99-AE743039ADC1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4916-8509-45C5-AB7B-8F7FAE42C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93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4E6B-F721-4D03-9F99-AE743039ADC1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4916-8509-45C5-AB7B-8F7FAE42C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3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4E6B-F721-4D03-9F99-AE743039ADC1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4916-8509-45C5-AB7B-8F7FAE42C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67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4E6B-F721-4D03-9F99-AE743039ADC1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4916-8509-45C5-AB7B-8F7FAE42C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89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4E6B-F721-4D03-9F99-AE743039ADC1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4916-8509-45C5-AB7B-8F7FAE42C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521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4E6B-F721-4D03-9F99-AE743039ADC1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4916-8509-45C5-AB7B-8F7FAE42C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55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4E6B-F721-4D03-9F99-AE743039ADC1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4916-8509-45C5-AB7B-8F7FAE42C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74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4E6B-F721-4D03-9F99-AE743039ADC1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4916-8509-45C5-AB7B-8F7FAE42C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13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4E6B-F721-4D03-9F99-AE743039ADC1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4916-8509-45C5-AB7B-8F7FAE42C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52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4E6B-F721-4D03-9F99-AE743039ADC1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4916-8509-45C5-AB7B-8F7FAE42C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9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E4E6B-F721-4D03-9F99-AE743039ADC1}" type="datetimeFigureOut">
              <a:rPr kumimoji="1" lang="ja-JP" altLang="en-US" smtClean="0"/>
              <a:t>2016/6/21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94916-8509-45C5-AB7B-8F7FAE42C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25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72593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ja-JP" altLang="en-US" sz="4900" dirty="0"/>
              <a:t>調査</a:t>
            </a:r>
            <a:r>
              <a:rPr lang="ja-JP" altLang="en-US" sz="4900" dirty="0" smtClean="0"/>
              <a:t>と分析実習</a:t>
            </a:r>
            <a:r>
              <a:rPr lang="en-US" altLang="ja-JP" sz="4900" dirty="0" smtClean="0"/>
              <a:t>2016</a:t>
            </a:r>
            <a:r>
              <a:rPr lang="ja-JP" altLang="en-US" sz="4900" dirty="0" smtClean="0"/>
              <a:t>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1600" dirty="0" smtClean="0"/>
              <a:t>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5300" dirty="0" smtClean="0"/>
              <a:t>アンケートを用いた量的調査</a:t>
            </a:r>
            <a:endParaRPr kumimoji="1" lang="ja-JP" altLang="en-US" sz="53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7526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2016</a:t>
            </a:r>
            <a:r>
              <a:rPr kumimoji="1" lang="ja-JP" altLang="en-US" dirty="0" smtClean="0"/>
              <a:t>年</a:t>
            </a:r>
            <a:r>
              <a:rPr lang="en-US" altLang="ja-JP" dirty="0"/>
              <a:t>6</a:t>
            </a:r>
            <a:r>
              <a:rPr kumimoji="1" lang="ja-JP" altLang="en-US" dirty="0" smtClean="0"/>
              <a:t>月</a:t>
            </a:r>
            <a:r>
              <a:rPr lang="en-US" altLang="ja-JP" dirty="0" smtClean="0"/>
              <a:t>20</a:t>
            </a:r>
            <a:r>
              <a:rPr kumimoji="1" lang="ja-JP" altLang="en-US" dirty="0" smtClean="0"/>
              <a:t>日</a:t>
            </a:r>
            <a:endParaRPr kumimoji="1" lang="en-US" altLang="ja-JP" dirty="0" smtClean="0"/>
          </a:p>
          <a:p>
            <a:r>
              <a:rPr lang="ja-JP" altLang="en-US" sz="1600" dirty="0" smtClean="0"/>
              <a:t>　</a:t>
            </a:r>
            <a:endParaRPr lang="en-US" altLang="ja-JP" sz="1600" dirty="0"/>
          </a:p>
          <a:p>
            <a:r>
              <a:rPr lang="ja-JP" altLang="en-US" dirty="0"/>
              <a:t>辻</a:t>
            </a:r>
            <a:r>
              <a:rPr kumimoji="1" lang="ja-JP" altLang="en-US" dirty="0" smtClean="0"/>
              <a:t>・</a:t>
            </a:r>
            <a:r>
              <a:rPr lang="ja-JP" altLang="en-US" dirty="0"/>
              <a:t>叶</a:t>
            </a:r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71600" y="3212976"/>
            <a:ext cx="74733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http://slis.sakura.ne.jp/jisshu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90397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(</a:t>
            </a:r>
            <a:r>
              <a:rPr lang="en-US" altLang="ja-JP" dirty="0"/>
              <a:t>3) </a:t>
            </a:r>
            <a:r>
              <a:rPr lang="ja-JP" altLang="en-US" dirty="0"/>
              <a:t>層化抽出：</a:t>
            </a:r>
          </a:p>
          <a:p>
            <a:pPr>
              <a:spcBef>
                <a:spcPct val="0"/>
              </a:spcBef>
              <a:buNone/>
            </a:pPr>
            <a:endParaRPr lang="ja-JP" altLang="en-US" dirty="0"/>
          </a:p>
          <a:p>
            <a:pPr>
              <a:spcBef>
                <a:spcPct val="0"/>
              </a:spcBef>
              <a:buNone/>
            </a:pPr>
            <a:r>
              <a:rPr lang="ja-JP" altLang="en-US" dirty="0" smtClean="0"/>
              <a:t>　　　　既</a:t>
            </a:r>
            <a:r>
              <a:rPr lang="ja-JP" altLang="en-US" dirty="0"/>
              <a:t>に分かっている母集団の状況（例えば</a:t>
            </a:r>
            <a:r>
              <a:rPr lang="ja-JP" altLang="en-US" dirty="0" smtClean="0"/>
              <a:t>，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男女比</a:t>
            </a:r>
            <a:r>
              <a:rPr lang="ja-JP" altLang="en-US" dirty="0"/>
              <a:t>，年齢比など）にあわせて，</a:t>
            </a:r>
            <a:r>
              <a:rPr lang="ja-JP" altLang="en-US" dirty="0" smtClean="0"/>
              <a:t>母集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団</a:t>
            </a:r>
            <a:r>
              <a:rPr lang="ja-JP" altLang="en-US" dirty="0"/>
              <a:t>をいくつかの層に分ける。次に各層</a:t>
            </a:r>
            <a:r>
              <a:rPr lang="ja-JP" altLang="en-US" dirty="0" smtClean="0"/>
              <a:t>か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ら</a:t>
            </a:r>
            <a:r>
              <a:rPr lang="ja-JP" altLang="en-US" dirty="0"/>
              <a:t>無作為に抽出する。</a:t>
            </a:r>
          </a:p>
          <a:p>
            <a:pPr>
              <a:spcBef>
                <a:spcPct val="0"/>
              </a:spcBef>
              <a:buNone/>
            </a:pPr>
            <a:endParaRPr lang="ja-JP" altLang="en-US" sz="2400" dirty="0"/>
          </a:p>
          <a:p>
            <a:pPr>
              <a:spcBef>
                <a:spcPct val="0"/>
              </a:spcBef>
              <a:buNone/>
            </a:pPr>
            <a:r>
              <a:rPr lang="ja-JP" altLang="en-US" dirty="0" smtClean="0"/>
              <a:t>　　　　</a:t>
            </a:r>
            <a:r>
              <a:rPr lang="ja-JP" altLang="en-US" dirty="0" smtClean="0">
                <a:solidFill>
                  <a:srgbClr val="FF0000"/>
                </a:solidFill>
              </a:rPr>
              <a:t>例えば</a:t>
            </a:r>
            <a:r>
              <a:rPr lang="ja-JP" altLang="en-US" dirty="0">
                <a:solidFill>
                  <a:srgbClr val="FF0000"/>
                </a:solidFill>
              </a:rPr>
              <a:t>母集団の男女比と各年齢の</a:t>
            </a:r>
            <a:r>
              <a:rPr lang="ja-JP" altLang="en-US" dirty="0" smtClean="0">
                <a:solidFill>
                  <a:srgbClr val="FF0000"/>
                </a:solidFill>
              </a:rPr>
              <a:t>人数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が</a:t>
            </a:r>
            <a:r>
              <a:rPr lang="ja-JP" altLang="en-US" dirty="0">
                <a:solidFill>
                  <a:srgbClr val="FF0000"/>
                </a:solidFill>
              </a:rPr>
              <a:t>分かっていたら，母集団リストを男女</a:t>
            </a:r>
            <a:r>
              <a:rPr lang="ja-JP" altLang="en-US" dirty="0" smtClean="0">
                <a:solidFill>
                  <a:srgbClr val="FF0000"/>
                </a:solidFill>
              </a:rPr>
              <a:t>の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層</a:t>
            </a:r>
            <a:r>
              <a:rPr lang="ja-JP" altLang="en-US" dirty="0">
                <a:solidFill>
                  <a:srgbClr val="FF0000"/>
                </a:solidFill>
              </a:rPr>
              <a:t>に分け，男女の各層を年齢別に</a:t>
            </a:r>
            <a:r>
              <a:rPr lang="ja-JP" altLang="en-US" dirty="0" smtClean="0">
                <a:solidFill>
                  <a:srgbClr val="FF0000"/>
                </a:solidFill>
              </a:rPr>
              <a:t>並べ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替えた</a:t>
            </a:r>
            <a:r>
              <a:rPr lang="ja-JP" altLang="en-US" dirty="0">
                <a:solidFill>
                  <a:srgbClr val="FF0000"/>
                </a:solidFill>
              </a:rPr>
              <a:t>うえで無作為に抽出すれば，</a:t>
            </a:r>
            <a:r>
              <a:rPr lang="ja-JP" altLang="en-US" dirty="0" smtClean="0">
                <a:solidFill>
                  <a:srgbClr val="FF0000"/>
                </a:solidFill>
              </a:rPr>
              <a:t>男女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と</a:t>
            </a:r>
            <a:r>
              <a:rPr lang="ja-JP" altLang="en-US" dirty="0">
                <a:solidFill>
                  <a:srgbClr val="FF0000"/>
                </a:solidFill>
              </a:rPr>
              <a:t>年齢については母集団の構成と同じ</a:t>
            </a:r>
            <a:r>
              <a:rPr lang="ja-JP" altLang="en-US" dirty="0" smtClean="0">
                <a:solidFill>
                  <a:srgbClr val="FF0000"/>
                </a:solidFill>
              </a:rPr>
              <a:t>割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合</a:t>
            </a:r>
            <a:r>
              <a:rPr lang="ja-JP" altLang="en-US" dirty="0">
                <a:solidFill>
                  <a:srgbClr val="FF0000"/>
                </a:solidFill>
              </a:rPr>
              <a:t>の標本が抽出される</a:t>
            </a:r>
            <a:r>
              <a:rPr lang="ja-JP" altLang="en-US" dirty="0" smtClean="0">
                <a:solidFill>
                  <a:srgbClr val="FF0000"/>
                </a:solidFill>
              </a:rPr>
              <a:t>。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35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(</a:t>
            </a:r>
            <a:r>
              <a:rPr lang="en-US" altLang="ja-JP" dirty="0"/>
              <a:t>4) </a:t>
            </a:r>
            <a:r>
              <a:rPr lang="ja-JP" altLang="en-US" dirty="0"/>
              <a:t>多段抽出：</a:t>
            </a:r>
          </a:p>
          <a:p>
            <a:pPr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まず</a:t>
            </a:r>
            <a:r>
              <a:rPr lang="ja-JP" altLang="en-US" dirty="0"/>
              <a:t>県を抽出し，選んだ県から市町村</a:t>
            </a:r>
            <a:r>
              <a:rPr lang="ja-JP" altLang="en-US" dirty="0" smtClean="0"/>
              <a:t>を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抽出</a:t>
            </a:r>
            <a:r>
              <a:rPr lang="ja-JP" altLang="en-US" dirty="0"/>
              <a:t>し，そこから人を選ぶ，といった</a:t>
            </a:r>
            <a:r>
              <a:rPr lang="ja-JP" altLang="en-US" dirty="0" smtClean="0"/>
              <a:t>段階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を</a:t>
            </a:r>
            <a:r>
              <a:rPr lang="ja-JP" altLang="en-US" dirty="0"/>
              <a:t>経るもので，単に無作為に選ぶ段階</a:t>
            </a:r>
            <a:r>
              <a:rPr lang="ja-JP" altLang="en-US" dirty="0" smtClean="0"/>
              <a:t>が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複数</a:t>
            </a:r>
            <a:r>
              <a:rPr lang="ja-JP" altLang="en-US" dirty="0"/>
              <a:t>あるというもの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>
              <a:spcBef>
                <a:spcPct val="0"/>
              </a:spcBef>
              <a:buNone/>
            </a:pPr>
            <a:r>
              <a:rPr lang="ja-JP" altLang="en-US" dirty="0" smtClean="0"/>
              <a:t>　　　　層化</a:t>
            </a:r>
            <a:r>
              <a:rPr lang="ja-JP" altLang="en-US" dirty="0"/>
              <a:t>抽出法に比べて深い戦略がある</a:t>
            </a:r>
            <a:r>
              <a:rPr lang="ja-JP" altLang="en-US" dirty="0" smtClean="0"/>
              <a:t>わ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r>
              <a:rPr lang="ja-JP" altLang="en-US" dirty="0" err="1" smtClean="0"/>
              <a:t>け</a:t>
            </a:r>
            <a:r>
              <a:rPr lang="ja-JP" altLang="en-US" dirty="0"/>
              <a:t>ではない。「日本人のサンプルを</a:t>
            </a:r>
            <a:r>
              <a:rPr lang="ja-JP" altLang="en-US" dirty="0" smtClean="0"/>
              <a:t>全国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から</a:t>
            </a:r>
            <a:r>
              <a:rPr lang="en-US" altLang="ja-JP" dirty="0"/>
              <a:t>100</a:t>
            </a:r>
            <a:r>
              <a:rPr lang="ja-JP" altLang="en-US" dirty="0"/>
              <a:t>人得たい」という場合，全国民</a:t>
            </a:r>
            <a:r>
              <a:rPr lang="ja-JP" altLang="en-US" dirty="0" smtClean="0"/>
              <a:t>の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リスト</a:t>
            </a:r>
            <a:r>
              <a:rPr lang="ja-JP" altLang="en-US" dirty="0"/>
              <a:t>がない以上，まずダーツで行く</a:t>
            </a:r>
            <a:r>
              <a:rPr lang="ja-JP" altLang="en-US" dirty="0" smtClean="0"/>
              <a:t>場所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を</a:t>
            </a:r>
            <a:r>
              <a:rPr lang="ja-JP" altLang="en-US" dirty="0"/>
              <a:t>決め，そこで人を選ぶしかない。</a:t>
            </a:r>
          </a:p>
          <a:p>
            <a:pPr>
              <a:spcBef>
                <a:spcPct val="0"/>
              </a:spcBef>
              <a:buNone/>
            </a:pPr>
            <a:endParaRPr lang="ja-JP" altLang="en-US" dirty="0"/>
          </a:p>
          <a:p>
            <a:pPr>
              <a:spcBef>
                <a:spcPct val="0"/>
              </a:spcBef>
              <a:buNone/>
            </a:pPr>
            <a:endParaRPr lang="ja-JP" altLang="en-US" dirty="0"/>
          </a:p>
          <a:p>
            <a:pPr eaLnBrk="1" hangingPunct="1">
              <a:spcBef>
                <a:spcPct val="0"/>
              </a:spcBef>
              <a:buNone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33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>
              <a:spcBef>
                <a:spcPct val="0"/>
              </a:spcBef>
              <a:buNone/>
            </a:pPr>
            <a:r>
              <a:rPr lang="ja-JP" altLang="en-US" sz="4400" dirty="0" smtClean="0">
                <a:solidFill>
                  <a:srgbClr val="FF0000"/>
                </a:solidFill>
              </a:rPr>
              <a:t>色々挙げたが，</a:t>
            </a:r>
            <a:endParaRPr lang="en-US" altLang="ja-JP" sz="4400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endParaRPr lang="en-US" altLang="ja-JP" sz="44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4400" dirty="0" smtClean="0">
                <a:solidFill>
                  <a:srgbClr val="FF0000"/>
                </a:solidFill>
              </a:rPr>
              <a:t>「</a:t>
            </a:r>
            <a:r>
              <a:rPr lang="en-US" altLang="ja-JP" sz="4400" dirty="0" smtClean="0">
                <a:solidFill>
                  <a:srgbClr val="FF0000"/>
                </a:solidFill>
              </a:rPr>
              <a:t>(1) </a:t>
            </a:r>
            <a:r>
              <a:rPr lang="ja-JP" altLang="en-US" sz="4400" dirty="0" smtClean="0">
                <a:solidFill>
                  <a:srgbClr val="FF0000"/>
                </a:solidFill>
              </a:rPr>
              <a:t>無作為</a:t>
            </a:r>
            <a:r>
              <a:rPr lang="ja-JP" altLang="en-US" sz="4400" dirty="0">
                <a:solidFill>
                  <a:srgbClr val="FF0000"/>
                </a:solidFill>
              </a:rPr>
              <a:t>抽出」</a:t>
            </a:r>
            <a:r>
              <a:rPr lang="ja-JP" altLang="en-US" sz="4400" dirty="0" smtClean="0">
                <a:solidFill>
                  <a:srgbClr val="FF0000"/>
                </a:solidFill>
              </a:rPr>
              <a:t>が</a:t>
            </a:r>
            <a:r>
              <a:rPr lang="ja-JP" altLang="en-US" sz="4400" dirty="0">
                <a:solidFill>
                  <a:srgbClr val="FF0000"/>
                </a:solidFill>
              </a:rPr>
              <a:t>最も</a:t>
            </a:r>
            <a:r>
              <a:rPr lang="ja-JP" altLang="en-US" sz="4400" dirty="0" smtClean="0">
                <a:solidFill>
                  <a:srgbClr val="FF0000"/>
                </a:solidFill>
              </a:rPr>
              <a:t>優れて</a:t>
            </a:r>
            <a:r>
              <a:rPr lang="ja-JP" altLang="en-US" sz="4400" dirty="0">
                <a:solidFill>
                  <a:srgbClr val="FF0000"/>
                </a:solidFill>
              </a:rPr>
              <a:t>いる。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8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 smtClean="0"/>
              <a:t>・ 母集団</a:t>
            </a:r>
            <a:r>
              <a:rPr lang="ja-JP" altLang="en-US" dirty="0"/>
              <a:t>リストがない場合</a:t>
            </a:r>
          </a:p>
          <a:p>
            <a:pPr>
              <a:spcBef>
                <a:spcPct val="0"/>
              </a:spcBef>
              <a:buNone/>
            </a:pPr>
            <a:endParaRPr lang="ja-JP" altLang="en-US" dirty="0"/>
          </a:p>
          <a:p>
            <a:pPr>
              <a:spcBef>
                <a:spcPct val="0"/>
              </a:spcBef>
              <a:buNone/>
            </a:pPr>
            <a:r>
              <a:rPr lang="ja-JP" altLang="en-US" sz="2800" dirty="0" smtClean="0"/>
              <a:t>　　エリアサンプリング</a:t>
            </a:r>
            <a:r>
              <a:rPr lang="ja-JP" altLang="en-US" sz="2800" dirty="0"/>
              <a:t>：地図からつまみ上げる，等</a:t>
            </a:r>
          </a:p>
          <a:p>
            <a:pPr>
              <a:spcBef>
                <a:spcPct val="0"/>
              </a:spcBef>
              <a:buNone/>
            </a:pPr>
            <a:endParaRPr lang="en-US" altLang="ja-JP" sz="2800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タイムサンプリング</a:t>
            </a:r>
            <a:r>
              <a:rPr lang="ja-JP" altLang="en-US" sz="2800" dirty="0"/>
              <a:t>：通行人</a:t>
            </a:r>
            <a:r>
              <a:rPr lang="en-US" altLang="ja-JP" sz="2800" dirty="0"/>
              <a:t>5</a:t>
            </a:r>
            <a:r>
              <a:rPr lang="ja-JP" altLang="en-US" sz="2800" dirty="0"/>
              <a:t>人に</a:t>
            </a:r>
            <a:r>
              <a:rPr lang="en-US" altLang="ja-JP" sz="2800" dirty="0"/>
              <a:t>1</a:t>
            </a:r>
            <a:r>
              <a:rPr lang="ja-JP" altLang="en-US" sz="2800" dirty="0"/>
              <a:t>人を</a:t>
            </a:r>
            <a:r>
              <a:rPr lang="ja-JP" altLang="en-US" sz="2800" dirty="0" smtClean="0"/>
              <a:t>拾い上げ</a:t>
            </a:r>
            <a:endParaRPr lang="en-US" altLang="ja-JP" sz="2800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　　　　　　　　　　　　る</a:t>
            </a:r>
            <a:r>
              <a:rPr lang="ja-JP" altLang="en-US" sz="2800" dirty="0"/>
              <a:t>，等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8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アンケートの表紙</a:t>
            </a:r>
          </a:p>
          <a:p>
            <a:pPr>
              <a:spcBef>
                <a:spcPct val="0"/>
              </a:spcBef>
              <a:buNone/>
            </a:pPr>
            <a:endParaRPr lang="ja-JP" altLang="en-US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（今回はそれほど気を遣わなくてもいいが，卒論でやるなら）</a:t>
            </a:r>
          </a:p>
          <a:p>
            <a:pPr>
              <a:spcBef>
                <a:spcPct val="0"/>
              </a:spcBef>
              <a:buNone/>
            </a:pPr>
            <a:endParaRPr lang="ja-JP" altLang="en-US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以下の</a:t>
            </a:r>
            <a:r>
              <a:rPr lang="en-US" altLang="ja-JP" dirty="0"/>
              <a:t>2</a:t>
            </a:r>
            <a:r>
              <a:rPr lang="ja-JP" altLang="en-US" dirty="0" err="1"/>
              <a:t>つを</a:t>
            </a:r>
            <a:r>
              <a:rPr lang="ja-JP" altLang="en-US" dirty="0"/>
              <a:t>記載する。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8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アンケートの表紙</a:t>
            </a:r>
          </a:p>
          <a:p>
            <a:pPr>
              <a:spcBef>
                <a:spcPct val="0"/>
              </a:spcBef>
              <a:buNone/>
            </a:pPr>
            <a:endParaRPr lang="ja-JP" altLang="en-US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（今回はそれほど気を遣わなくてもいいが，卒論でやるなら）</a:t>
            </a:r>
          </a:p>
          <a:p>
            <a:pPr>
              <a:spcBef>
                <a:spcPct val="0"/>
              </a:spcBef>
              <a:buNone/>
            </a:pPr>
            <a:endParaRPr lang="ja-JP" altLang="en-US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以下の</a:t>
            </a:r>
            <a:r>
              <a:rPr lang="en-US" altLang="ja-JP" dirty="0"/>
              <a:t>2</a:t>
            </a:r>
            <a:r>
              <a:rPr lang="ja-JP" altLang="en-US" dirty="0" err="1"/>
              <a:t>つを</a:t>
            </a:r>
            <a:r>
              <a:rPr lang="ja-JP" altLang="en-US" dirty="0"/>
              <a:t>記載する。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>
              <a:solidFill>
                <a:srgbClr val="FF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ja-JP" dirty="0">
                <a:solidFill>
                  <a:srgbClr val="FF0000"/>
                </a:solidFill>
              </a:rPr>
              <a:t>(1) </a:t>
            </a:r>
            <a:r>
              <a:rPr lang="ja-JP" altLang="en-US" dirty="0">
                <a:solidFill>
                  <a:srgbClr val="FF0000"/>
                </a:solidFill>
              </a:rPr>
              <a:t>調査のタイトル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FF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ja-JP" dirty="0">
                <a:solidFill>
                  <a:srgbClr val="FF0000"/>
                </a:solidFill>
              </a:rPr>
              <a:t>(2) </a:t>
            </a:r>
            <a:r>
              <a:rPr lang="ja-JP" altLang="en-US" dirty="0">
                <a:solidFill>
                  <a:srgbClr val="FF0000"/>
                </a:solidFill>
              </a:rPr>
              <a:t>調査の経緯，目的，データ取扱に</a:t>
            </a:r>
            <a:r>
              <a:rPr lang="ja-JP" altLang="en-US" dirty="0" smtClean="0">
                <a:solidFill>
                  <a:srgbClr val="FF0000"/>
                </a:solidFill>
              </a:rPr>
              <a:t>ついて</a:t>
            </a:r>
            <a:endParaRPr lang="ja-JP" altLang="en-US" dirty="0">
              <a:solidFill>
                <a:srgbClr val="FF0000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95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>
              <a:spcBef>
                <a:spcPct val="0"/>
              </a:spcBef>
              <a:buNone/>
            </a:pPr>
            <a:r>
              <a:rPr lang="en-US" altLang="ja-JP" dirty="0" smtClean="0"/>
              <a:t>(</a:t>
            </a:r>
            <a:r>
              <a:rPr lang="en-US" altLang="ja-JP" dirty="0"/>
              <a:t>2) </a:t>
            </a:r>
            <a:r>
              <a:rPr lang="ja-JP" altLang="en-US" dirty="0"/>
              <a:t>調査の経緯，目的，データ取扱について：</a:t>
            </a:r>
          </a:p>
          <a:p>
            <a:pPr>
              <a:spcBef>
                <a:spcPct val="0"/>
              </a:spcBef>
              <a:buNone/>
            </a:pPr>
            <a:endParaRPr lang="ja-JP" altLang="en-US" dirty="0"/>
          </a:p>
          <a:p>
            <a:pPr>
              <a:spcBef>
                <a:spcPct val="0"/>
              </a:spcBef>
              <a:buNone/>
            </a:pPr>
            <a:r>
              <a:rPr lang="ja-JP" altLang="en-US" sz="2400" dirty="0"/>
              <a:t>例「回答にご協力いただきありがとうございます。私は○○大学で○○を専攻しており，その一環として○○について関心をもち，データを集めております。みなさまがどのようなお考えをお持ちか，ぜひお聞かせください。調査は無記名で，回答内容は全体的な傾向を把握するために用いられ，個人が特定されることはありません」</a:t>
            </a:r>
          </a:p>
          <a:p>
            <a:pPr>
              <a:spcBef>
                <a:spcPct val="0"/>
              </a:spcBef>
              <a:buNone/>
            </a:pPr>
            <a:endParaRPr lang="ja-JP" altLang="en-US" dirty="0">
              <a:solidFill>
                <a:srgbClr val="FF0000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400" dirty="0" smtClean="0">
                <a:solidFill>
                  <a:srgbClr val="FF0000"/>
                </a:solidFill>
              </a:rPr>
              <a:t>目的の注意点は？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8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>
              <a:spcBef>
                <a:spcPct val="0"/>
              </a:spcBef>
              <a:buNone/>
            </a:pPr>
            <a:r>
              <a:rPr lang="en-US" altLang="ja-JP" dirty="0" smtClean="0"/>
              <a:t>(</a:t>
            </a:r>
            <a:r>
              <a:rPr lang="en-US" altLang="ja-JP" dirty="0"/>
              <a:t>2) </a:t>
            </a:r>
            <a:r>
              <a:rPr lang="ja-JP" altLang="en-US" dirty="0"/>
              <a:t>調査の経緯，目的，データ取扱について：</a:t>
            </a:r>
          </a:p>
          <a:p>
            <a:pPr>
              <a:spcBef>
                <a:spcPct val="0"/>
              </a:spcBef>
              <a:buNone/>
            </a:pPr>
            <a:endParaRPr lang="ja-JP" altLang="en-US" dirty="0"/>
          </a:p>
          <a:p>
            <a:pPr>
              <a:spcBef>
                <a:spcPct val="0"/>
              </a:spcBef>
              <a:buNone/>
            </a:pPr>
            <a:r>
              <a:rPr lang="ja-JP" altLang="en-US" sz="2400" dirty="0"/>
              <a:t>例「回答にご協力いただきありがとうございます。私は○○大学で○○を専攻しており，その一環として○○について関心をもち，データを集めております。みなさまがどのようなお考えをお持ちか，ぜひお聞かせください。調査は無記名で，回答内容は全体的な傾向を把握するために用いられ，個人が特定されることはありません」</a:t>
            </a:r>
          </a:p>
          <a:p>
            <a:pPr>
              <a:spcBef>
                <a:spcPct val="0"/>
              </a:spcBef>
              <a:buNone/>
            </a:pPr>
            <a:endParaRPr lang="ja-JP" altLang="en-US" dirty="0"/>
          </a:p>
          <a:p>
            <a:pPr>
              <a:spcBef>
                <a:spcPct val="0"/>
              </a:spcBef>
              <a:buNone/>
            </a:pPr>
            <a:r>
              <a:rPr lang="en-US" altLang="ja-JP" dirty="0">
                <a:solidFill>
                  <a:srgbClr val="FF0000"/>
                </a:solidFill>
              </a:rPr>
              <a:t>※ </a:t>
            </a:r>
            <a:r>
              <a:rPr lang="ja-JP" altLang="en-US" dirty="0">
                <a:solidFill>
                  <a:srgbClr val="FF0000"/>
                </a:solidFill>
              </a:rPr>
              <a:t>あまり目的を細かく書くと誘導することに</a:t>
            </a:r>
            <a:r>
              <a:rPr lang="ja-JP" altLang="en-US" dirty="0" err="1" smtClean="0">
                <a:solidFill>
                  <a:srgbClr val="FF0000"/>
                </a:solidFill>
              </a:rPr>
              <a:t>なっ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r>
              <a:rPr lang="ja-JP" altLang="en-US" dirty="0" err="1" smtClean="0">
                <a:solidFill>
                  <a:srgbClr val="FF0000"/>
                </a:solidFill>
              </a:rPr>
              <a:t>て</a:t>
            </a:r>
            <a:r>
              <a:rPr lang="ja-JP" altLang="en-US" dirty="0">
                <a:solidFill>
                  <a:srgbClr val="FF0000"/>
                </a:solidFill>
              </a:rPr>
              <a:t>しまうので注意</a:t>
            </a:r>
            <a:r>
              <a:rPr lang="ja-JP" altLang="en-US" dirty="0" smtClean="0">
                <a:solidFill>
                  <a:srgbClr val="FF0000"/>
                </a:solidFill>
              </a:rPr>
              <a:t>。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※ </a:t>
            </a:r>
            <a:r>
              <a:rPr lang="ja-JP" altLang="en-US" sz="2400" dirty="0" smtClean="0">
                <a:solidFill>
                  <a:srgbClr val="FF0000"/>
                </a:solidFill>
              </a:rPr>
              <a:t>「～が有効であることを証明したい」とか書いたら回答者も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　協力しようと思ってしまうかも。</a:t>
            </a:r>
            <a:endParaRPr lang="ja-JP" altLang="en-US" sz="2400" dirty="0">
              <a:solidFill>
                <a:srgbClr val="FF0000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22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この質問はどこがまずいのか？</a:t>
            </a:r>
            <a:endParaRPr lang="en-US" altLang="ja-JP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 eaLnBrk="1" hangingPunct="1">
              <a:spcBef>
                <a:spcPct val="0"/>
              </a:spcBef>
              <a:buNone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8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この質問はどこがまずいのか？</a:t>
            </a:r>
            <a:endParaRPr lang="en-US" altLang="ja-JP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調査目的と関連のない質問は除去し，量をおさえる。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量が多いと回収率は下がる。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何でも聞けるうちに聞いておこう，という姿勢は，より重要な質問項目への回答の質を低下させる。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3600" dirty="0" smtClean="0"/>
              <a:t>まず</a:t>
            </a:r>
            <a:endParaRPr lang="en-US" altLang="ja-JP" sz="3600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sz="3600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3600" dirty="0">
                <a:solidFill>
                  <a:srgbClr val="000000"/>
                </a:solidFill>
              </a:rPr>
              <a:t>調査目的を明確にする。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3600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3600" dirty="0">
                <a:solidFill>
                  <a:srgbClr val="000000"/>
                </a:solidFill>
              </a:rPr>
              <a:t>証明したい仮説を明確にする。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3600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3600" dirty="0">
                <a:solidFill>
                  <a:srgbClr val="000000"/>
                </a:solidFill>
              </a:rPr>
              <a:t>その仮説を証明するには，どのような人に何を訊けば良いかを明確にする。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56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この質問はどこがまずいのか？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「あなたの子どもさんは，アタッチメントを形成していると思いますか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34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この質問はどこがまずいのか？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「あなたの子どもさんは，アタッチメントを形成していると思いますか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難しい言葉や専門用語は使うべきでない。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FF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難しい質問は深く考えずに肯定する傾向（黙従傾向）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この質問はどこがまずいのか？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（かなり細かい）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「首都移転に賛成ですか？　</a:t>
            </a:r>
            <a:r>
              <a:rPr lang="en-US" altLang="ja-JP" dirty="0" smtClean="0"/>
              <a:t>1. </a:t>
            </a:r>
            <a:r>
              <a:rPr lang="ja-JP" altLang="en-US" dirty="0" smtClean="0"/>
              <a:t>賛成</a:t>
            </a:r>
            <a:r>
              <a:rPr lang="ja-JP" altLang="en-US" dirty="0"/>
              <a:t>　</a:t>
            </a:r>
            <a:r>
              <a:rPr lang="en-US" altLang="ja-JP" dirty="0" smtClean="0"/>
              <a:t>2. </a:t>
            </a:r>
            <a:r>
              <a:rPr lang="ja-JP" altLang="en-US" dirty="0" smtClean="0"/>
              <a:t>反対」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この質問はどこがまずいのか？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（かなり細かい）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「首都移転に賛成ですか？　</a:t>
            </a:r>
            <a:r>
              <a:rPr lang="en-US" altLang="ja-JP" dirty="0" smtClean="0"/>
              <a:t>1. </a:t>
            </a:r>
            <a:r>
              <a:rPr lang="ja-JP" altLang="en-US" dirty="0" smtClean="0"/>
              <a:t>賛成</a:t>
            </a:r>
            <a:r>
              <a:rPr lang="ja-JP" altLang="en-US" dirty="0"/>
              <a:t>　</a:t>
            </a:r>
            <a:r>
              <a:rPr lang="en-US" altLang="ja-JP" dirty="0" smtClean="0"/>
              <a:t>2. </a:t>
            </a:r>
            <a:r>
              <a:rPr lang="ja-JP" altLang="en-US" dirty="0" smtClean="0"/>
              <a:t>反対」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 smtClean="0">
                <a:solidFill>
                  <a:srgbClr val="FF0000"/>
                </a:solidFill>
              </a:rPr>
              <a:t>「</a:t>
            </a:r>
            <a:r>
              <a:rPr lang="ja-JP" altLang="en-US" dirty="0">
                <a:solidFill>
                  <a:srgbClr val="FF0000"/>
                </a:solidFill>
              </a:rPr>
              <a:t>○○に賛成ですか」だけより「賛成ですか，それとも反対ですか」と両方向から訊いた方が，黙従傾向による歪みが小さくなる。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8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この質問はどこがまずいのか？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「お父さん・お母さんのことが好きですか，嫌いですか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この質問はどこがまずいのか？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「お父さん・お母さんのことが好きですか，嫌いですか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一方が好きでも一方が嫌いな場合，回答に困惑する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FF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ja-JP" altLang="en-US" dirty="0" err="1">
                <a:solidFill>
                  <a:srgbClr val="FF0000"/>
                </a:solidFill>
              </a:rPr>
              <a:t>つの</a:t>
            </a:r>
            <a:r>
              <a:rPr lang="ja-JP" altLang="en-US" dirty="0">
                <a:solidFill>
                  <a:srgbClr val="FF0000"/>
                </a:solidFill>
              </a:rPr>
              <a:t>項目の中に</a:t>
            </a:r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ja-JP" altLang="en-US" dirty="0">
                <a:solidFill>
                  <a:srgbClr val="FF0000"/>
                </a:solidFill>
              </a:rPr>
              <a:t>つ以上の論点を含む（ダブルバレルの質問）は極力避ける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6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402183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 smtClean="0"/>
              <a:t>類似例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「原発は危険なので，原発推進に反対しますか」</a:t>
            </a:r>
            <a:endParaRPr lang="en-US" altLang="ja-JP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36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402183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 smtClean="0"/>
              <a:t>類似例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「原発は危険なので，原発推進に反対しますか」</a:t>
            </a:r>
            <a:endParaRPr lang="en-US" altLang="ja-JP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前提を決めつけているため，その前提を認めていない回答者は答えられない。</a:t>
            </a:r>
          </a:p>
        </p:txBody>
      </p:sp>
    </p:spTree>
    <p:extLst>
      <p:ext uri="{BB962C8B-B14F-4D97-AF65-F5344CB8AC3E}">
        <p14:creationId xmlns:p14="http://schemas.microsoft.com/office/powerpoint/2010/main" val="384631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この質問はどこがまずいのか？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「問</a:t>
            </a:r>
            <a:r>
              <a:rPr lang="en-US" altLang="ja-JP" dirty="0"/>
              <a:t>1. </a:t>
            </a:r>
            <a:r>
              <a:rPr lang="ja-JP" altLang="en-US" dirty="0"/>
              <a:t>年収はいくらですか？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この質問はどこがまずいのか？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「問</a:t>
            </a:r>
            <a:r>
              <a:rPr lang="en-US" altLang="ja-JP" dirty="0"/>
              <a:t>1. </a:t>
            </a:r>
            <a:r>
              <a:rPr lang="ja-JP" altLang="en-US" dirty="0"/>
              <a:t>年収はいくらですか？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最初からプライバシーに関わる質問を続けると，回答者はアンケートへの協力意欲を失う。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FF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回答者のプライバシーに関する項目や答えにくい項目はなるべく最後の方へ配置。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76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どのような人？</a:t>
            </a:r>
            <a:endParaRPr lang="en-US" altLang="ja-JP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>
              <a:spcBef>
                <a:spcPct val="0"/>
              </a:spcBef>
              <a:buNone/>
            </a:pPr>
            <a:r>
              <a:rPr lang="ja-JP" altLang="en-US" dirty="0">
                <a:solidFill>
                  <a:srgbClr val="000000"/>
                </a:solidFill>
              </a:rPr>
              <a:t>「調査対象の母集団」とは？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8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この質問はどこ</a:t>
            </a:r>
            <a:r>
              <a:rPr lang="ja-JP" altLang="en-US" dirty="0" smtClean="0"/>
              <a:t>が</a:t>
            </a:r>
            <a:r>
              <a:rPr lang="ja-JP" altLang="en-US" b="1" dirty="0" smtClean="0">
                <a:solidFill>
                  <a:srgbClr val="FF0000"/>
                </a:solidFill>
              </a:rPr>
              <a:t>良い</a:t>
            </a:r>
            <a:r>
              <a:rPr lang="ja-JP" altLang="en-US" dirty="0" smtClean="0"/>
              <a:t>のか</a:t>
            </a:r>
            <a:r>
              <a:rPr lang="ja-JP" altLang="en-US" dirty="0"/>
              <a:t>？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「お年玉調査」での：</a:t>
            </a:r>
          </a:p>
          <a:p>
            <a:pPr>
              <a:spcBef>
                <a:spcPct val="0"/>
              </a:spcBef>
              <a:buNone/>
            </a:pPr>
            <a:endParaRPr lang="ja-JP" altLang="en-US" sz="2000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「お正月は楽しかったですか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１</a:t>
            </a:r>
            <a:r>
              <a:rPr lang="ja-JP" altLang="en-US" dirty="0"/>
              <a:t>．はい　２．いいえ」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ja-JP" sz="4000" dirty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8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この質問はどこ</a:t>
            </a:r>
            <a:r>
              <a:rPr lang="ja-JP" altLang="en-US" dirty="0" smtClean="0"/>
              <a:t>が</a:t>
            </a:r>
            <a:r>
              <a:rPr lang="ja-JP" altLang="en-US" b="1" dirty="0" smtClean="0">
                <a:solidFill>
                  <a:srgbClr val="FF0000"/>
                </a:solidFill>
              </a:rPr>
              <a:t>良い</a:t>
            </a:r>
            <a:r>
              <a:rPr lang="ja-JP" altLang="en-US" dirty="0" smtClean="0"/>
              <a:t>のか</a:t>
            </a:r>
            <a:r>
              <a:rPr lang="ja-JP" altLang="en-US" dirty="0"/>
              <a:t>？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「お年玉調査」での：</a:t>
            </a:r>
          </a:p>
          <a:p>
            <a:pPr>
              <a:spcBef>
                <a:spcPct val="0"/>
              </a:spcBef>
              <a:buNone/>
            </a:pPr>
            <a:endParaRPr lang="ja-JP" altLang="en-US" sz="2000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「お正月は楽しかったですか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１</a:t>
            </a:r>
            <a:r>
              <a:rPr lang="ja-JP" altLang="en-US" dirty="0"/>
              <a:t>．はい　２．いいえ」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ja-JP" sz="4000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答えにくい質問の中に，調査目的とは無関係でいいから抵抗のない質問を混ぜる。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FF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捨ての質問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FF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回答意欲を回復させる。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1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この質問はどこがまずいのか？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サブテーマ「雨天時の自転車利用」</a:t>
            </a:r>
          </a:p>
          <a:p>
            <a:pPr>
              <a:spcBef>
                <a:spcPct val="0"/>
              </a:spcBef>
              <a:buNone/>
            </a:pPr>
            <a:endParaRPr lang="ja-JP" altLang="en-US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「問</a:t>
            </a:r>
            <a:r>
              <a:rPr lang="en-US" altLang="ja-JP" dirty="0"/>
              <a:t>98. </a:t>
            </a:r>
            <a:r>
              <a:rPr lang="ja-JP" altLang="en-US" dirty="0"/>
              <a:t>雨のとき自転車を利用しますか？　　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１</a:t>
            </a:r>
            <a:r>
              <a:rPr lang="ja-JP" altLang="en-US" dirty="0"/>
              <a:t>．はい　２．いいえ」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8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この質問はどこがまずいのか？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サブテーマ「雨天時の自転車利用」</a:t>
            </a:r>
          </a:p>
          <a:p>
            <a:pPr>
              <a:spcBef>
                <a:spcPct val="0"/>
              </a:spcBef>
              <a:buNone/>
            </a:pPr>
            <a:endParaRPr lang="ja-JP" altLang="en-US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「問</a:t>
            </a:r>
            <a:r>
              <a:rPr lang="en-US" altLang="ja-JP" dirty="0"/>
              <a:t>98. </a:t>
            </a:r>
            <a:r>
              <a:rPr lang="ja-JP" altLang="en-US" dirty="0"/>
              <a:t>雨のとき自転車を利用しますか？　　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１</a:t>
            </a:r>
            <a:r>
              <a:rPr lang="ja-JP" altLang="en-US" dirty="0"/>
              <a:t>．はい　２．いいえ」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>
              <a:solidFill>
                <a:srgbClr val="FF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重要な質問はできるだけ前に。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FF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その方が後述の「誘導」が起きにくい。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23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この質問はどこがまずいのか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サブテーマ「雨天時の自転車利用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sz="1600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「問</a:t>
            </a:r>
            <a:r>
              <a:rPr lang="en-US" altLang="ja-JP" dirty="0"/>
              <a:t>1. </a:t>
            </a:r>
            <a:r>
              <a:rPr lang="ja-JP" altLang="en-US" dirty="0"/>
              <a:t>雨は</a:t>
            </a:r>
            <a:r>
              <a:rPr lang="ja-JP" altLang="en-US" dirty="0" smtClean="0"/>
              <a:t>髪に</a:t>
            </a:r>
            <a:r>
              <a:rPr lang="ja-JP" altLang="en-US" dirty="0"/>
              <a:t>悪いことをご存知でしたか？」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「問</a:t>
            </a:r>
            <a:r>
              <a:rPr lang="en-US" altLang="ja-JP" dirty="0"/>
              <a:t>2. </a:t>
            </a:r>
            <a:r>
              <a:rPr lang="ja-JP" altLang="en-US" dirty="0"/>
              <a:t>雨は目に悪いことをご存知でしたか？」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「問</a:t>
            </a:r>
            <a:r>
              <a:rPr lang="en-US" altLang="ja-JP" dirty="0"/>
              <a:t>3. </a:t>
            </a:r>
            <a:r>
              <a:rPr lang="ja-JP" altLang="en-US" dirty="0"/>
              <a:t>雨</a:t>
            </a:r>
            <a:r>
              <a:rPr lang="ja-JP" altLang="en-US" dirty="0" smtClean="0"/>
              <a:t>のときは</a:t>
            </a:r>
            <a:r>
              <a:rPr lang="ja-JP" altLang="en-US" dirty="0"/>
              <a:t>事故が多いことをご存知で</a:t>
            </a:r>
            <a:r>
              <a:rPr lang="ja-JP" altLang="en-US" dirty="0" smtClean="0"/>
              <a:t>し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たか</a:t>
            </a:r>
            <a:r>
              <a:rPr lang="ja-JP" altLang="en-US" dirty="0"/>
              <a:t>？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ja-JP" altLang="en-US" sz="1400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「問</a:t>
            </a:r>
            <a:r>
              <a:rPr lang="en-US" altLang="ja-JP" dirty="0"/>
              <a:t>4. </a:t>
            </a:r>
            <a:r>
              <a:rPr lang="ja-JP" altLang="en-US" dirty="0"/>
              <a:t>雨のとき自転車を利用しますか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１</a:t>
            </a:r>
            <a:r>
              <a:rPr lang="ja-JP" altLang="en-US" dirty="0"/>
              <a:t>．はい　２．いいえ」</a:t>
            </a:r>
          </a:p>
          <a:p>
            <a:pPr>
              <a:spcBef>
                <a:spcPct val="0"/>
              </a:spcBef>
              <a:buNone/>
            </a:pPr>
            <a:endParaRPr lang="en-US" altLang="ja-JP" sz="1200" dirty="0" smtClean="0"/>
          </a:p>
        </p:txBody>
      </p:sp>
    </p:spTree>
    <p:extLst>
      <p:ext uri="{BB962C8B-B14F-4D97-AF65-F5344CB8AC3E}">
        <p14:creationId xmlns:p14="http://schemas.microsoft.com/office/powerpoint/2010/main" val="362594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この質問はどこがまずいのか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サブテーマ「雨天時の自転車利用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sz="1600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「問</a:t>
            </a:r>
            <a:r>
              <a:rPr lang="en-US" altLang="ja-JP" dirty="0"/>
              <a:t>1. </a:t>
            </a:r>
            <a:r>
              <a:rPr lang="ja-JP" altLang="en-US" dirty="0"/>
              <a:t>雨は</a:t>
            </a:r>
            <a:r>
              <a:rPr lang="ja-JP" altLang="en-US" dirty="0" smtClean="0"/>
              <a:t>髪に</a:t>
            </a:r>
            <a:r>
              <a:rPr lang="ja-JP" altLang="en-US" dirty="0"/>
              <a:t>悪いことをご存知でしたか？」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「問</a:t>
            </a:r>
            <a:r>
              <a:rPr lang="en-US" altLang="ja-JP" dirty="0"/>
              <a:t>2. </a:t>
            </a:r>
            <a:r>
              <a:rPr lang="ja-JP" altLang="en-US" dirty="0"/>
              <a:t>雨は目に悪いことをご存知でしたか？」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「問</a:t>
            </a:r>
            <a:r>
              <a:rPr lang="en-US" altLang="ja-JP" dirty="0"/>
              <a:t>3. </a:t>
            </a:r>
            <a:r>
              <a:rPr lang="ja-JP" altLang="en-US" dirty="0"/>
              <a:t>雨</a:t>
            </a:r>
            <a:r>
              <a:rPr lang="ja-JP" altLang="en-US" dirty="0" smtClean="0"/>
              <a:t>のときは</a:t>
            </a:r>
            <a:r>
              <a:rPr lang="ja-JP" altLang="en-US" dirty="0"/>
              <a:t>事故が多いことをご存知で</a:t>
            </a:r>
            <a:r>
              <a:rPr lang="ja-JP" altLang="en-US" dirty="0" smtClean="0"/>
              <a:t>し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たか</a:t>
            </a:r>
            <a:r>
              <a:rPr lang="ja-JP" altLang="en-US" dirty="0"/>
              <a:t>？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ja-JP" altLang="en-US" sz="1400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「問</a:t>
            </a:r>
            <a:r>
              <a:rPr lang="en-US" altLang="ja-JP" dirty="0"/>
              <a:t>4. </a:t>
            </a:r>
            <a:r>
              <a:rPr lang="ja-JP" altLang="en-US" dirty="0"/>
              <a:t>雨のとき自転車を利用しますか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１</a:t>
            </a:r>
            <a:r>
              <a:rPr lang="ja-JP" altLang="en-US" dirty="0"/>
              <a:t>．はい　２．いいえ」</a:t>
            </a:r>
          </a:p>
          <a:p>
            <a:pPr>
              <a:spcBef>
                <a:spcPct val="0"/>
              </a:spcBef>
              <a:buNone/>
            </a:pPr>
            <a:endParaRPr lang="en-US" altLang="ja-JP" sz="1200" dirty="0" smtClean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前に置かれた質問によって後の質問の回答に影響が出ることが</a:t>
            </a:r>
            <a:r>
              <a:rPr lang="ja-JP" altLang="en-US" dirty="0" smtClean="0">
                <a:solidFill>
                  <a:srgbClr val="FF0000"/>
                </a:solidFill>
              </a:rPr>
              <a:t>ある（＝誘導）。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8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 smtClean="0"/>
              <a:t>類似例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問</a:t>
            </a:r>
            <a:r>
              <a:rPr lang="en-US" altLang="ja-JP" dirty="0"/>
              <a:t>7. </a:t>
            </a:r>
            <a:r>
              <a:rPr lang="ja-JP" altLang="en-US" dirty="0"/>
              <a:t>無駄使い防止には貯金をしたほうがよい</a:t>
            </a:r>
            <a:r>
              <a:rPr lang="ja-JP" altLang="en-US" dirty="0" smtClean="0"/>
              <a:t>と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 思います</a:t>
            </a:r>
            <a:r>
              <a:rPr lang="ja-JP" altLang="en-US" dirty="0"/>
              <a:t>か？</a:t>
            </a:r>
          </a:p>
          <a:p>
            <a:pPr>
              <a:spcBef>
                <a:spcPct val="0"/>
              </a:spcBef>
              <a:buNone/>
            </a:pPr>
            <a:endParaRPr lang="ja-JP" altLang="en-US" sz="2000" dirty="0"/>
          </a:p>
          <a:p>
            <a:pPr>
              <a:spcBef>
                <a:spcPct val="0"/>
              </a:spcBef>
              <a:buNone/>
            </a:pPr>
            <a:r>
              <a:rPr lang="ja-JP" altLang="en-US" dirty="0" smtClean="0"/>
              <a:t>　　</a:t>
            </a:r>
            <a:r>
              <a:rPr lang="ja-JP" altLang="en-US" dirty="0"/>
              <a:t>　　　１．はい　　２．いいえ 　　</a:t>
            </a:r>
          </a:p>
          <a:p>
            <a:pPr>
              <a:spcBef>
                <a:spcPct val="0"/>
              </a:spcBef>
              <a:buNone/>
            </a:pPr>
            <a:endParaRPr lang="ja-JP" altLang="en-US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問</a:t>
            </a:r>
            <a:r>
              <a:rPr lang="en-US" altLang="ja-JP" dirty="0"/>
              <a:t>8. </a:t>
            </a:r>
            <a:r>
              <a:rPr lang="ja-JP" altLang="en-US" dirty="0" smtClean="0"/>
              <a:t>今年の貯金</a:t>
            </a:r>
            <a:r>
              <a:rPr lang="ja-JP" altLang="en-US" dirty="0"/>
              <a:t>予定額はいくらですか？　</a:t>
            </a:r>
            <a:r>
              <a:rPr lang="ja-JP" altLang="en-US" dirty="0" smtClean="0"/>
              <a:t>　　　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（</a:t>
            </a:r>
            <a:r>
              <a:rPr lang="ja-JP" altLang="en-US" dirty="0"/>
              <a:t>　　　　　　　円）</a:t>
            </a:r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5828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 smtClean="0"/>
              <a:t>類似例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問</a:t>
            </a:r>
            <a:r>
              <a:rPr lang="en-US" altLang="ja-JP" dirty="0"/>
              <a:t>7. </a:t>
            </a:r>
            <a:r>
              <a:rPr lang="ja-JP" altLang="en-US" dirty="0"/>
              <a:t>無駄使い防止には貯金をしたほうがよい</a:t>
            </a:r>
            <a:r>
              <a:rPr lang="ja-JP" altLang="en-US" dirty="0" smtClean="0"/>
              <a:t>と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 思います</a:t>
            </a:r>
            <a:r>
              <a:rPr lang="ja-JP" altLang="en-US" dirty="0"/>
              <a:t>か？</a:t>
            </a:r>
          </a:p>
          <a:p>
            <a:pPr>
              <a:spcBef>
                <a:spcPct val="0"/>
              </a:spcBef>
              <a:buNone/>
            </a:pPr>
            <a:endParaRPr lang="ja-JP" altLang="en-US" sz="2000" dirty="0"/>
          </a:p>
          <a:p>
            <a:pPr>
              <a:spcBef>
                <a:spcPct val="0"/>
              </a:spcBef>
              <a:buNone/>
            </a:pPr>
            <a:r>
              <a:rPr lang="ja-JP" altLang="en-US" dirty="0" smtClean="0"/>
              <a:t>　　</a:t>
            </a:r>
            <a:r>
              <a:rPr lang="ja-JP" altLang="en-US" dirty="0"/>
              <a:t>　　　１．はい　　２．いいえ 　　</a:t>
            </a:r>
          </a:p>
          <a:p>
            <a:pPr>
              <a:spcBef>
                <a:spcPct val="0"/>
              </a:spcBef>
              <a:buNone/>
            </a:pPr>
            <a:endParaRPr lang="ja-JP" altLang="en-US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問</a:t>
            </a:r>
            <a:r>
              <a:rPr lang="en-US" altLang="ja-JP" dirty="0"/>
              <a:t>8. </a:t>
            </a:r>
            <a:r>
              <a:rPr lang="ja-JP" altLang="en-US" dirty="0" smtClean="0"/>
              <a:t>今年の貯金</a:t>
            </a:r>
            <a:r>
              <a:rPr lang="ja-JP" altLang="en-US" dirty="0"/>
              <a:t>予定額はいくらですか？　</a:t>
            </a:r>
            <a:r>
              <a:rPr lang="ja-JP" altLang="en-US" dirty="0" smtClean="0"/>
              <a:t>　　　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（</a:t>
            </a:r>
            <a:r>
              <a:rPr lang="ja-JP" altLang="en-US" dirty="0"/>
              <a:t>　　　　　　　円）</a:t>
            </a:r>
          </a:p>
          <a:p>
            <a:pPr>
              <a:spcBef>
                <a:spcPct val="0"/>
              </a:spcBef>
              <a:buNone/>
            </a:pPr>
            <a:endParaRPr lang="en-US" altLang="ja-JP" dirty="0">
              <a:solidFill>
                <a:srgbClr val="FF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はじめの質問は「はい」への誘導質問になりがちである。その影響で，次の質問では実際の予定額よりも高めの金額が回答される。</a:t>
            </a:r>
          </a:p>
        </p:txBody>
      </p:sp>
    </p:spTree>
    <p:extLst>
      <p:ext uri="{BB962C8B-B14F-4D97-AF65-F5344CB8AC3E}">
        <p14:creationId xmlns:p14="http://schemas.microsoft.com/office/powerpoint/2010/main" val="379420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言い方によって回答結果が大きく変わる。表現には細心の注意を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sz="4800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「どちらの先生がいいですか？ </a:t>
            </a:r>
          </a:p>
          <a:p>
            <a:pPr>
              <a:spcBef>
                <a:spcPct val="0"/>
              </a:spcBef>
              <a:buNone/>
            </a:pPr>
            <a:endParaRPr lang="ja-JP" altLang="en-US" sz="1200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①宿題は少ないが，いつも冷たい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②宿題は多いが，面倒見はいい」</a:t>
            </a:r>
          </a:p>
          <a:p>
            <a:pPr>
              <a:spcBef>
                <a:spcPct val="0"/>
              </a:spcBef>
              <a:buNone/>
            </a:pPr>
            <a:endParaRPr lang="ja-JP" altLang="en-US" sz="4800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「どちらの先生がいいですか？ </a:t>
            </a:r>
          </a:p>
          <a:p>
            <a:pPr>
              <a:spcBef>
                <a:spcPct val="0"/>
              </a:spcBef>
              <a:buNone/>
            </a:pPr>
            <a:endParaRPr lang="ja-JP" altLang="en-US" sz="1200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①いつも冷たいが，宿題は少ない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②面倒見はいいが，宿題が多い」</a:t>
            </a:r>
          </a:p>
          <a:p>
            <a:pPr eaLnBrk="1" hangingPunct="1">
              <a:spcBef>
                <a:spcPct val="0"/>
              </a:spcBef>
              <a:buNone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8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この質問はどこがまずいのか？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「あなたは近所に行くとき自転車を使いますか？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 eaLnBrk="1" hangingPunct="1">
              <a:spcBef>
                <a:spcPct val="0"/>
              </a:spcBef>
              <a:buNone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8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どのような人？</a:t>
            </a:r>
            <a:endParaRPr lang="en-US" altLang="ja-JP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>
              <a:spcBef>
                <a:spcPct val="0"/>
              </a:spcBef>
              <a:buNone/>
            </a:pPr>
            <a:r>
              <a:rPr lang="ja-JP" altLang="en-US" dirty="0">
                <a:solidFill>
                  <a:srgbClr val="000000"/>
                </a:solidFill>
              </a:rPr>
              <a:t>「調査対象の母集団」とは？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我々が知識・情報を得たいと考えている対象の全体を母集団といい，母集団から抽出された一部分を標本と呼ぶ。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母集団の全員から回答を得るが理想だが，費用・期間等から実行不可能なことが多い。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03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この質問はどこがまずいのか？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「あなたは近所に行くとき自転車を使いますか？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「近所」の定義や範囲があいまい。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FF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意味や範囲などが不明確な言葉は使わない。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　　　　　ときどき</a:t>
            </a:r>
            <a:r>
              <a:rPr lang="ja-JP" altLang="en-US" dirty="0">
                <a:solidFill>
                  <a:srgbClr val="FF0000"/>
                </a:solidFill>
              </a:rPr>
              <a:t>，しばしば，たびたび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　　　　　近所</a:t>
            </a:r>
            <a:r>
              <a:rPr lang="ja-JP" altLang="en-US" dirty="0">
                <a:solidFill>
                  <a:srgbClr val="FF0000"/>
                </a:solidFill>
              </a:rPr>
              <a:t>，近辺，ここ</a:t>
            </a:r>
          </a:p>
          <a:p>
            <a:pPr eaLnBrk="1" hangingPunct="1">
              <a:spcBef>
                <a:spcPct val="0"/>
              </a:spcBef>
              <a:buNone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03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回答者は，作成者が想定したのと必ずしも同じ概念を抱くとは限らない。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その意味では「自転車」の定義なども，アンケート冒頭に書いておいた方が良いかもしれない。</a:t>
            </a:r>
            <a:r>
              <a:rPr lang="ja-JP" altLang="en-US" dirty="0">
                <a:solidFill>
                  <a:srgbClr val="000000"/>
                </a:solidFill>
              </a:rPr>
              <a:t>電動自転車は含む／含まない，など。また「雨」とはどれくらいの雨を指すのか，なども。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8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この質問はどこがまずいのか？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</a:t>
            </a:r>
            <a:r>
              <a:rPr lang="en-US" altLang="ja-JP" dirty="0"/>
              <a:t>CD</a:t>
            </a:r>
            <a:r>
              <a:rPr lang="ja-JP" altLang="en-US" dirty="0"/>
              <a:t>をよく購入されますか？ 　　　　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１．よく購入する　　　　</a:t>
            </a:r>
            <a:r>
              <a:rPr lang="ja-JP" altLang="en-US" dirty="0" smtClean="0"/>
              <a:t>　 ２</a:t>
            </a:r>
            <a:r>
              <a:rPr lang="ja-JP" altLang="en-US" dirty="0"/>
              <a:t>．ときどき購入する　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３．めったに購入しない　４</a:t>
            </a:r>
            <a:r>
              <a:rPr lang="ja-JP" altLang="en-US" dirty="0" smtClean="0"/>
              <a:t>．</a:t>
            </a:r>
            <a:r>
              <a:rPr lang="ja-JP" altLang="en-US" dirty="0"/>
              <a:t>全く</a:t>
            </a:r>
            <a:r>
              <a:rPr lang="ja-JP" altLang="en-US" dirty="0" smtClean="0"/>
              <a:t>購入</a:t>
            </a:r>
            <a:r>
              <a:rPr lang="ja-JP" altLang="en-US" dirty="0"/>
              <a:t>しない」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8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この質問はどこがまずいのか？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</a:t>
            </a:r>
            <a:r>
              <a:rPr lang="en-US" altLang="ja-JP" dirty="0"/>
              <a:t>CD</a:t>
            </a:r>
            <a:r>
              <a:rPr lang="ja-JP" altLang="en-US" dirty="0"/>
              <a:t>をよく購入されますか？ 　　　　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１．よく購入する　　　　</a:t>
            </a:r>
            <a:r>
              <a:rPr lang="ja-JP" altLang="en-US" dirty="0" smtClean="0"/>
              <a:t>　 ２</a:t>
            </a:r>
            <a:r>
              <a:rPr lang="ja-JP" altLang="en-US" dirty="0"/>
              <a:t>．ときどき購入する　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３．めったに購入しない　４</a:t>
            </a:r>
            <a:r>
              <a:rPr lang="ja-JP" altLang="en-US" dirty="0" smtClean="0"/>
              <a:t>．</a:t>
            </a:r>
            <a:r>
              <a:rPr lang="ja-JP" altLang="en-US" dirty="0"/>
              <a:t>全く</a:t>
            </a:r>
            <a:r>
              <a:rPr lang="ja-JP" altLang="en-US" dirty="0" smtClean="0"/>
              <a:t>購入</a:t>
            </a:r>
            <a:r>
              <a:rPr lang="ja-JP" altLang="en-US" dirty="0"/>
              <a:t>しない」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同じ枚数でも人によって主観的評価が異なる。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000" dirty="0">
              <a:solidFill>
                <a:srgbClr val="FF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「とても」「やや」「あまり」等も，感じ方に個人差があるので注意。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000" dirty="0">
              <a:solidFill>
                <a:srgbClr val="FF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上記のような質問だったら「月に何枚買うか？」</a:t>
            </a:r>
            <a:r>
              <a:rPr lang="ja-JP" altLang="en-US" dirty="0" smtClean="0">
                <a:solidFill>
                  <a:srgbClr val="FF0000"/>
                </a:solidFill>
              </a:rPr>
              <a:t>など具体的数値</a:t>
            </a:r>
            <a:r>
              <a:rPr lang="ja-JP" altLang="en-US" dirty="0">
                <a:solidFill>
                  <a:srgbClr val="FF0000"/>
                </a:solidFill>
              </a:rPr>
              <a:t>を選ばせた方が良い。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98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この質問はどこがまずいのか？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「あなたが自転車で行く所を教えて下さい。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en-US" altLang="ja-JP" dirty="0"/>
              <a:t>1. </a:t>
            </a:r>
            <a:r>
              <a:rPr lang="ja-JP" altLang="en-US" dirty="0"/>
              <a:t>大学　</a:t>
            </a:r>
            <a:r>
              <a:rPr lang="ja-JP" altLang="en-US" dirty="0" smtClean="0"/>
              <a:t> </a:t>
            </a:r>
            <a:r>
              <a:rPr lang="en-US" altLang="ja-JP" dirty="0" smtClean="0"/>
              <a:t>2</a:t>
            </a:r>
            <a:r>
              <a:rPr lang="en-US" altLang="ja-JP" dirty="0"/>
              <a:t>. </a:t>
            </a:r>
            <a:r>
              <a:rPr lang="ja-JP" altLang="en-US" dirty="0"/>
              <a:t>コンビニ　</a:t>
            </a:r>
            <a:r>
              <a:rPr lang="ja-JP" altLang="en-US" dirty="0" smtClean="0"/>
              <a:t> </a:t>
            </a:r>
            <a:r>
              <a:rPr lang="en-US" altLang="ja-JP" dirty="0" smtClean="0"/>
              <a:t>3</a:t>
            </a:r>
            <a:r>
              <a:rPr lang="en-US" altLang="ja-JP" dirty="0"/>
              <a:t>. </a:t>
            </a:r>
            <a:r>
              <a:rPr lang="ja-JP" altLang="en-US" dirty="0"/>
              <a:t>スーパー　</a:t>
            </a:r>
            <a:r>
              <a:rPr lang="ja-JP" altLang="en-US" dirty="0" smtClean="0"/>
              <a:t> </a:t>
            </a:r>
            <a:r>
              <a:rPr lang="en-US" altLang="ja-JP" dirty="0" smtClean="0"/>
              <a:t>4</a:t>
            </a:r>
            <a:r>
              <a:rPr lang="en-US" altLang="ja-JP" dirty="0"/>
              <a:t>. </a:t>
            </a:r>
            <a:r>
              <a:rPr lang="ja-JP" altLang="en-US" dirty="0" smtClean="0"/>
              <a:t>公園」</a:t>
            </a:r>
            <a:endParaRPr lang="ja-JP" altLang="en-US" dirty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8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この質問はどこがまずいのか？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「あなたが自転車で行く所を教えて下さい。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en-US" altLang="ja-JP" dirty="0"/>
              <a:t>1. </a:t>
            </a:r>
            <a:r>
              <a:rPr lang="ja-JP" altLang="en-US" dirty="0"/>
              <a:t>大学　</a:t>
            </a:r>
            <a:r>
              <a:rPr lang="ja-JP" altLang="en-US" dirty="0" smtClean="0"/>
              <a:t> </a:t>
            </a:r>
            <a:r>
              <a:rPr lang="en-US" altLang="ja-JP" dirty="0" smtClean="0"/>
              <a:t>2</a:t>
            </a:r>
            <a:r>
              <a:rPr lang="en-US" altLang="ja-JP" dirty="0"/>
              <a:t>. </a:t>
            </a:r>
            <a:r>
              <a:rPr lang="ja-JP" altLang="en-US" dirty="0"/>
              <a:t>コンビニ　</a:t>
            </a:r>
            <a:r>
              <a:rPr lang="ja-JP" altLang="en-US" dirty="0" smtClean="0"/>
              <a:t> </a:t>
            </a:r>
            <a:r>
              <a:rPr lang="en-US" altLang="ja-JP" dirty="0" smtClean="0"/>
              <a:t>3</a:t>
            </a:r>
            <a:r>
              <a:rPr lang="en-US" altLang="ja-JP" dirty="0"/>
              <a:t>. </a:t>
            </a:r>
            <a:r>
              <a:rPr lang="ja-JP" altLang="en-US" dirty="0"/>
              <a:t>スーパー　</a:t>
            </a:r>
            <a:r>
              <a:rPr lang="ja-JP" altLang="en-US" dirty="0" smtClean="0"/>
              <a:t> </a:t>
            </a:r>
            <a:r>
              <a:rPr lang="en-US" altLang="ja-JP" dirty="0" smtClean="0"/>
              <a:t>4</a:t>
            </a:r>
            <a:r>
              <a:rPr lang="en-US" altLang="ja-JP" dirty="0"/>
              <a:t>. </a:t>
            </a:r>
            <a:r>
              <a:rPr lang="ja-JP" altLang="en-US" dirty="0" smtClean="0"/>
              <a:t>公園」</a:t>
            </a:r>
            <a:endParaRPr lang="ja-JP" altLang="en-US" dirty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選択肢がすべてを網羅しているとは限らない。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FF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「その他（　　　　　　　　）」という選択肢を作っておいた方が思わぬ発見がある。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7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この質問はどこがまずいのか？</a:t>
            </a:r>
            <a:endParaRPr lang="en-US" altLang="ja-JP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「英国は</a:t>
            </a:r>
            <a:r>
              <a:rPr lang="en-US" altLang="ja-JP" dirty="0"/>
              <a:t>EU</a:t>
            </a:r>
            <a:r>
              <a:rPr lang="ja-JP" altLang="en-US" dirty="0"/>
              <a:t>から離脱すべきだと思いますか？　　１．はい　　２．いいえ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8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この質問はどこがまずいのか？</a:t>
            </a:r>
            <a:endParaRPr lang="en-US" altLang="ja-JP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「英国は</a:t>
            </a:r>
            <a:r>
              <a:rPr lang="en-US" altLang="ja-JP" dirty="0"/>
              <a:t>EU</a:t>
            </a:r>
            <a:r>
              <a:rPr lang="ja-JP" altLang="en-US" dirty="0"/>
              <a:t>から離脱すべきだと思いますか？　　１．はい　　２．いいえ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判断や意見を求める質問では無回答が出やすい。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FF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「わからない」「どちらともいえない」という選択肢を作っておく。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FF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これらの選択肢がないと，なぜ無回答なのかが判断できなくなってしまう。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07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採用を検討してもよい質問形式</a:t>
            </a:r>
          </a:p>
          <a:p>
            <a:pPr>
              <a:spcBef>
                <a:spcPct val="0"/>
              </a:spcBef>
              <a:buNone/>
            </a:pPr>
            <a:endParaRPr lang="ja-JP" altLang="en-US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ろ過的質問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 eaLnBrk="1" hangingPunct="1">
              <a:spcBef>
                <a:spcPct val="0"/>
              </a:spcBef>
              <a:buNone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51" y="404813"/>
            <a:ext cx="7639277" cy="6308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185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「つくばにおける自転車利用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皆さんが決めたサブテーマでは，調査対象の母集団は？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0948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自由回答の</a:t>
            </a:r>
            <a:r>
              <a:rPr lang="ja-JP" altLang="en-US" dirty="0" smtClean="0"/>
              <a:t>特徴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利点 </a:t>
            </a:r>
            <a:r>
              <a:rPr lang="ja-JP" altLang="en-US" dirty="0" smtClean="0"/>
              <a:t>・ 質問者</a:t>
            </a:r>
            <a:r>
              <a:rPr lang="ja-JP" altLang="en-US" dirty="0"/>
              <a:t>予期していない回答が得られる。</a:t>
            </a:r>
          </a:p>
          <a:p>
            <a:pPr>
              <a:spcBef>
                <a:spcPct val="0"/>
              </a:spcBef>
              <a:buNone/>
            </a:pPr>
            <a:endParaRPr lang="ja-JP" altLang="en-US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欠点 </a:t>
            </a:r>
            <a:r>
              <a:rPr lang="ja-JP" altLang="en-US" dirty="0" smtClean="0"/>
              <a:t>・ 集計</a:t>
            </a:r>
            <a:r>
              <a:rPr lang="ja-JP" altLang="en-US" dirty="0"/>
              <a:t>を行う際負担が大きい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ja-JP" altLang="en-US" sz="1800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　　　</a:t>
            </a:r>
            <a:r>
              <a:rPr lang="ja-JP" altLang="en-US" dirty="0" smtClean="0"/>
              <a:t>  → </a:t>
            </a:r>
            <a:r>
              <a:rPr lang="ja-JP" altLang="en-US" dirty="0"/>
              <a:t>もっとも最近はフリーの</a:t>
            </a:r>
            <a:r>
              <a:rPr lang="ja-JP" altLang="en-US" dirty="0" smtClean="0"/>
              <a:t>テキストマイ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ニングツール</a:t>
            </a:r>
            <a:r>
              <a:rPr lang="ja-JP" altLang="en-US" dirty="0"/>
              <a:t>が充実している。</a:t>
            </a:r>
          </a:p>
          <a:p>
            <a:pPr>
              <a:spcBef>
                <a:spcPct val="0"/>
              </a:spcBef>
              <a:buNone/>
            </a:pPr>
            <a:endParaRPr lang="en-US" altLang="ja-JP" sz="1200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　　　 </a:t>
            </a:r>
            <a:r>
              <a:rPr lang="ja-JP" altLang="en-US" dirty="0" smtClean="0"/>
              <a:t> → </a:t>
            </a:r>
            <a:r>
              <a:rPr lang="en-US" altLang="ja-JP" dirty="0">
                <a:solidFill>
                  <a:srgbClr val="FF0000"/>
                </a:solidFill>
              </a:rPr>
              <a:t>KH Coder </a:t>
            </a:r>
            <a:r>
              <a:rPr lang="ja-JP" altLang="en-US" dirty="0"/>
              <a:t>とか </a:t>
            </a:r>
            <a:r>
              <a:rPr lang="en-US" altLang="ja-JP" dirty="0" err="1"/>
              <a:t>RMeCab</a:t>
            </a:r>
            <a:r>
              <a:rPr lang="en-US" altLang="ja-JP" dirty="0"/>
              <a:t> </a:t>
            </a:r>
            <a:r>
              <a:rPr lang="ja-JP" altLang="en-US" dirty="0"/>
              <a:t>とか。</a:t>
            </a:r>
          </a:p>
          <a:p>
            <a:pPr>
              <a:spcBef>
                <a:spcPct val="0"/>
              </a:spcBef>
              <a:buNone/>
            </a:pPr>
            <a:endParaRPr lang="ja-JP" altLang="en-US" dirty="0"/>
          </a:p>
          <a:p>
            <a:pPr>
              <a:spcBef>
                <a:spcPct val="0"/>
              </a:spcBef>
              <a:buNone/>
            </a:pPr>
            <a:r>
              <a:rPr lang="ja-JP" altLang="en-US" dirty="0" smtClean="0"/>
              <a:t>  </a:t>
            </a:r>
            <a:r>
              <a:rPr lang="ja-JP" altLang="en-US" dirty="0"/>
              <a:t>　　 </a:t>
            </a:r>
            <a:r>
              <a:rPr lang="ja-JP" altLang="en-US" dirty="0" smtClean="0"/>
              <a:t>・ 数値</a:t>
            </a:r>
            <a:r>
              <a:rPr lang="ja-JP" altLang="en-US" dirty="0"/>
              <a:t>を直接記入させると概して精度</a:t>
            </a:r>
            <a:r>
              <a:rPr lang="ja-JP" altLang="en-US" dirty="0" smtClean="0"/>
              <a:t>が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 低い。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6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>
                <a:solidFill>
                  <a:srgbClr val="FF0000"/>
                </a:solidFill>
              </a:rPr>
              <a:t>アンケートで必ず訊いた方が良いことは</a:t>
            </a:r>
            <a:r>
              <a:rPr lang="ja-JP" altLang="en-US" dirty="0" smtClean="0">
                <a:solidFill>
                  <a:srgbClr val="FF0000"/>
                </a:solidFill>
              </a:rPr>
              <a:t>？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endParaRPr lang="en-US" altLang="ja-JP" dirty="0">
              <a:solidFill>
                <a:srgbClr val="FF0000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アンケートで必ず訊いた方が良いことは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性別と年齢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場合によっては職業や家族構成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このような「調査対象者の属性を訊く部分」をフェイスシートという。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アンケートの一番最後に置くことが多い。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000000"/>
              </a:solidFill>
            </a:endParaRPr>
          </a:p>
          <a:p>
            <a:pPr marL="1600200" lvl="2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 smtClean="0">
                <a:solidFill>
                  <a:srgbClr val="000000"/>
                </a:solidFill>
              </a:rPr>
              <a:t>あなた</a:t>
            </a:r>
            <a:r>
              <a:rPr lang="ja-JP" altLang="en-US" dirty="0">
                <a:solidFill>
                  <a:srgbClr val="000000"/>
                </a:solidFill>
              </a:rPr>
              <a:t>の性別をお答えください（男性・女性）</a:t>
            </a:r>
          </a:p>
          <a:p>
            <a:pPr marL="1600200" lvl="2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あなたの年齢をお答えください（　　）歳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0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アンケートで必ず訊いた方が良いことは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性別と年齢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FF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場合によっては職業や家族構成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このような「調査対象者の属性を訊く部分」をフェイスシートという。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アンケートの一番最後に置くことが多い。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000000"/>
              </a:solidFill>
            </a:endParaRPr>
          </a:p>
          <a:p>
            <a:pPr marL="1600200" lvl="2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 smtClean="0">
                <a:solidFill>
                  <a:srgbClr val="000000"/>
                </a:solidFill>
              </a:rPr>
              <a:t>あなた</a:t>
            </a:r>
            <a:r>
              <a:rPr lang="ja-JP" altLang="en-US" dirty="0">
                <a:solidFill>
                  <a:srgbClr val="000000"/>
                </a:solidFill>
              </a:rPr>
              <a:t>の性別をお答えください（男性・女性）</a:t>
            </a:r>
          </a:p>
          <a:p>
            <a:pPr marL="1600200" lvl="2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あなたの年齢をお答えください（　　）歳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70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アンケートで必ず訊いた方が良いことは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性別と年齢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場合によっては職業や家族構成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FF0000"/>
                </a:solidFill>
              </a:rPr>
              <a:t>このような「調査対象者の属性を訊く部分」をフェイスシートという。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アンケートの一番最後に置くことが多い。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000000"/>
              </a:solidFill>
            </a:endParaRPr>
          </a:p>
          <a:p>
            <a:pPr marL="1600200" lvl="2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 smtClean="0">
                <a:solidFill>
                  <a:srgbClr val="000000"/>
                </a:solidFill>
              </a:rPr>
              <a:t>あなた</a:t>
            </a:r>
            <a:r>
              <a:rPr lang="ja-JP" altLang="en-US" dirty="0">
                <a:solidFill>
                  <a:srgbClr val="000000"/>
                </a:solidFill>
              </a:rPr>
              <a:t>の性別をお答えください（男性・女性）</a:t>
            </a:r>
          </a:p>
          <a:p>
            <a:pPr marL="1600200" lvl="2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>
                <a:solidFill>
                  <a:srgbClr val="000000"/>
                </a:solidFill>
              </a:rPr>
              <a:t>あなたの年齢をお答えください（　　）歳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70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7764" y="541111"/>
            <a:ext cx="7886700" cy="4351338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評定</a:t>
            </a:r>
            <a:r>
              <a:rPr lang="ja-JP" altLang="en-US" dirty="0"/>
              <a:t>尺度（リッカートスケール）</a:t>
            </a:r>
          </a:p>
          <a:p>
            <a:pPr lvl="1"/>
            <a:r>
              <a:rPr lang="ja-JP" altLang="en-US" dirty="0"/>
              <a:t>賛否や評価などの程度を知りたい場合．</a:t>
            </a:r>
            <a:r>
              <a:rPr lang="en-US" altLang="ja-JP" dirty="0"/>
              <a:t>4</a:t>
            </a:r>
            <a:r>
              <a:rPr lang="ja-JP" altLang="en-US" dirty="0"/>
              <a:t>分尺度（</a:t>
            </a:r>
            <a:r>
              <a:rPr lang="en-US" altLang="ja-JP" dirty="0"/>
              <a:t>4</a:t>
            </a:r>
            <a:r>
              <a:rPr lang="ja-JP" altLang="en-US" dirty="0"/>
              <a:t>件法）または</a:t>
            </a:r>
            <a:r>
              <a:rPr lang="en-US" altLang="ja-JP" dirty="0"/>
              <a:t>5</a:t>
            </a:r>
            <a:r>
              <a:rPr lang="ja-JP" altLang="en-US" dirty="0"/>
              <a:t>分尺度（</a:t>
            </a:r>
            <a:r>
              <a:rPr lang="en-US" altLang="ja-JP" dirty="0"/>
              <a:t>5</a:t>
            </a:r>
            <a:r>
              <a:rPr lang="ja-JP" altLang="en-US" dirty="0"/>
              <a:t>件法）が使用されることが多い．</a:t>
            </a:r>
            <a:r>
              <a:rPr lang="en-US" altLang="ja-JP" dirty="0"/>
              <a:t>4</a:t>
            </a:r>
            <a:r>
              <a:rPr lang="ja-JP" altLang="en-US" dirty="0"/>
              <a:t>分尺度は「どちらでもない」を選択させたくないときに使う．</a:t>
            </a:r>
          </a:p>
          <a:p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074" y="2579914"/>
            <a:ext cx="7493297" cy="407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663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今回はなくても良いが，卒論などでアンケートをする時は必ず連絡先をどこかに書くこと。</a:t>
            </a:r>
          </a:p>
          <a:p>
            <a:pPr>
              <a:spcBef>
                <a:spcPct val="0"/>
              </a:spcBef>
              <a:buNone/>
            </a:pPr>
            <a:endParaRPr lang="ja-JP" altLang="en-US" dirty="0"/>
          </a:p>
          <a:p>
            <a:pPr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 smtClean="0"/>
              <a:t>連絡先</a:t>
            </a:r>
            <a:r>
              <a:rPr lang="ja-JP" altLang="en-US" dirty="0"/>
              <a:t>：筑波大学 知識情報・</a:t>
            </a:r>
            <a:r>
              <a:rPr lang="ja-JP" altLang="en-US" dirty="0" smtClean="0"/>
              <a:t>図書館学類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</a:t>
            </a:r>
            <a:r>
              <a:rPr lang="ja-JP" altLang="en-US" dirty="0" smtClean="0"/>
              <a:t>　　　 山田</a:t>
            </a:r>
            <a:r>
              <a:rPr lang="ja-JP" altLang="en-US" dirty="0"/>
              <a:t>太郎</a:t>
            </a:r>
          </a:p>
          <a:p>
            <a:pPr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 smtClean="0"/>
              <a:t>メールアドレス</a:t>
            </a:r>
            <a:r>
              <a:rPr lang="ja-JP" altLang="en-US" dirty="0"/>
              <a:t>：</a:t>
            </a:r>
            <a:r>
              <a:rPr lang="en-US" altLang="ja-JP" dirty="0"/>
              <a:t>Chousa@klis.tsukuba.ac.jp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8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413069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 smtClean="0"/>
              <a:t>まとめ</a:t>
            </a:r>
            <a:endParaRPr lang="ja-JP" altLang="en-US" dirty="0"/>
          </a:p>
          <a:p>
            <a:pPr>
              <a:spcBef>
                <a:spcPct val="0"/>
              </a:spcBef>
              <a:buNone/>
            </a:pPr>
            <a:endParaRPr lang="en-US" altLang="ja-JP" sz="2000" dirty="0" smtClean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solidFill>
                  <a:srgbClr val="000000"/>
                </a:solidFill>
              </a:rPr>
              <a:t>質問</a:t>
            </a:r>
            <a:r>
              <a:rPr lang="ja-JP" altLang="en-US" sz="2000" dirty="0">
                <a:solidFill>
                  <a:srgbClr val="000000"/>
                </a:solidFill>
              </a:rPr>
              <a:t>は多すぎないように。</a:t>
            </a:r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solidFill>
                  <a:srgbClr val="000000"/>
                </a:solidFill>
              </a:rPr>
              <a:t>選択肢</a:t>
            </a:r>
            <a:r>
              <a:rPr lang="ja-JP" altLang="en-US" sz="2000" dirty="0">
                <a:solidFill>
                  <a:srgbClr val="000000"/>
                </a:solidFill>
              </a:rPr>
              <a:t>の数もあまり多すぎないように。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>
                <a:solidFill>
                  <a:srgbClr val="000000"/>
                </a:solidFill>
              </a:rPr>
              <a:t>簡単に回答できる，差し障りのない質問を最初にもってくる。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>
                <a:solidFill>
                  <a:srgbClr val="000000"/>
                </a:solidFill>
              </a:rPr>
              <a:t>客観的事実に関する質問から答えにくい質問へと進める。</a:t>
            </a:r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solidFill>
                  <a:srgbClr val="000000"/>
                </a:solidFill>
              </a:rPr>
              <a:t>プライバシー</a:t>
            </a:r>
            <a:r>
              <a:rPr lang="ja-JP" altLang="en-US" sz="2000" dirty="0">
                <a:solidFill>
                  <a:srgbClr val="000000"/>
                </a:solidFill>
              </a:rPr>
              <a:t>に関わる質問は最後に。</a:t>
            </a:r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solidFill>
                  <a:srgbClr val="000000"/>
                </a:solidFill>
              </a:rPr>
              <a:t>対象者</a:t>
            </a:r>
            <a:r>
              <a:rPr lang="ja-JP" altLang="en-US" sz="2000" dirty="0">
                <a:solidFill>
                  <a:srgbClr val="000000"/>
                </a:solidFill>
              </a:rPr>
              <a:t>が気を悪くするような質問は後に（対象者の能力や</a:t>
            </a:r>
            <a:r>
              <a:rPr lang="ja-JP" altLang="en-US" sz="2000" dirty="0" smtClean="0">
                <a:solidFill>
                  <a:srgbClr val="000000"/>
                </a:solidFill>
              </a:rPr>
              <a:t>地位等）</a:t>
            </a:r>
            <a:r>
              <a:rPr lang="ja-JP" altLang="en-US" sz="2000" dirty="0">
                <a:solidFill>
                  <a:srgbClr val="000000"/>
                </a:solidFill>
              </a:rPr>
              <a:t>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>
                <a:solidFill>
                  <a:srgbClr val="000000"/>
                </a:solidFill>
              </a:rPr>
              <a:t>調査で最も重要な質問は早めに訊く。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>
                <a:solidFill>
                  <a:srgbClr val="000000"/>
                </a:solidFill>
              </a:rPr>
              <a:t>全体を通じて質問に流れがあるように質問を並べる。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>
                <a:solidFill>
                  <a:srgbClr val="000000"/>
                </a:solidFill>
              </a:rPr>
              <a:t>相互に関連のある質問は，まとめて配置する 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>
                <a:solidFill>
                  <a:srgbClr val="000000"/>
                </a:solidFill>
              </a:rPr>
              <a:t>黙従傾向に気を付ける。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>
                <a:solidFill>
                  <a:srgbClr val="000000"/>
                </a:solidFill>
              </a:rPr>
              <a:t>キャリー・オーバー効果に注意する。</a:t>
            </a:r>
          </a:p>
          <a:p>
            <a:pPr marL="1200150" lvl="1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solidFill>
                  <a:srgbClr val="000000"/>
                </a:solidFill>
              </a:rPr>
              <a:t>誘導</a:t>
            </a:r>
            <a:r>
              <a:rPr lang="ja-JP" altLang="en-US" sz="2000" dirty="0">
                <a:solidFill>
                  <a:srgbClr val="000000"/>
                </a:solidFill>
              </a:rPr>
              <a:t>が起きないようにする。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>
                <a:solidFill>
                  <a:srgbClr val="000000"/>
                </a:solidFill>
              </a:rPr>
              <a:t>ダブルバレルの質問を避ける。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>
                <a:solidFill>
                  <a:srgbClr val="000000"/>
                </a:solidFill>
              </a:rPr>
              <a:t>「その他」や「わからない」を入れておく。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>
                <a:solidFill>
                  <a:srgbClr val="000000"/>
                </a:solidFill>
              </a:rPr>
              <a:t>順序尺度の回答選択肢には注意する。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>
                <a:solidFill>
                  <a:srgbClr val="000000"/>
                </a:solidFill>
              </a:rPr>
              <a:t>主語と目的語はくどいようでも省略しない</a:t>
            </a:r>
            <a:r>
              <a:rPr lang="ja-JP" altLang="en-US" sz="2000" dirty="0" smtClean="0">
                <a:solidFill>
                  <a:srgbClr val="000000"/>
                </a:solidFill>
              </a:rPr>
              <a:t>。</a:t>
            </a:r>
            <a:endParaRPr lang="en-US" altLang="ja-JP" sz="2000" dirty="0" smtClean="0">
              <a:solidFill>
                <a:srgbClr val="000000"/>
              </a:solidFill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sz="2000">
                <a:solidFill>
                  <a:srgbClr val="000000"/>
                </a:solidFill>
              </a:rPr>
              <a:t>性別</a:t>
            </a:r>
            <a:r>
              <a:rPr lang="ja-JP" altLang="en-US" sz="2000" smtClean="0">
                <a:solidFill>
                  <a:srgbClr val="000000"/>
                </a:solidFill>
              </a:rPr>
              <a:t>と年齢は必ず訊く。</a:t>
            </a:r>
            <a:endParaRPr lang="ja-JP" altLang="en-US" sz="2000" dirty="0">
              <a:solidFill>
                <a:srgbClr val="000000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ja-JP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8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宿題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班ごとに調査票</a:t>
            </a:r>
            <a:r>
              <a:rPr lang="ja-JP" altLang="en-US" dirty="0" smtClean="0"/>
              <a:t>を完成させ，来週までにアンケートを実施してくること。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あまり時間がなくて申し訳ありません。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　　　　</a:t>
            </a:r>
            <a:r>
              <a:rPr lang="en-US" altLang="ja-JP" dirty="0" smtClean="0"/>
              <a:t>1</a:t>
            </a:r>
            <a:r>
              <a:rPr lang="ja-JP" altLang="en-US" dirty="0" smtClean="0"/>
              <a:t>年生：情報基礎実習の休み時間？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</a:t>
            </a:r>
            <a:r>
              <a:rPr lang="en-US" altLang="ja-JP" dirty="0" smtClean="0"/>
              <a:t>2</a:t>
            </a:r>
            <a:r>
              <a:rPr lang="ja-JP" altLang="en-US" dirty="0" smtClean="0"/>
              <a:t>年生：知識情報演習</a:t>
            </a:r>
            <a:r>
              <a:rPr lang="en-US" altLang="ja-JP" dirty="0" smtClean="0"/>
              <a:t>1</a:t>
            </a: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〃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</a:t>
            </a:r>
            <a:r>
              <a:rPr lang="en-US" altLang="ja-JP" dirty="0" smtClean="0"/>
              <a:t>4</a:t>
            </a:r>
            <a:r>
              <a:rPr lang="ja-JP" altLang="en-US" dirty="0" smtClean="0"/>
              <a:t>年生：知識情報特論（水曜</a:t>
            </a:r>
            <a:r>
              <a:rPr lang="en-US" altLang="ja-JP" dirty="0" smtClean="0"/>
              <a:t>3</a:t>
            </a:r>
            <a:r>
              <a:rPr lang="ja-JP" altLang="en-US" dirty="0" smtClean="0"/>
              <a:t>限）　の前後？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kumimoji="1" lang="ja-JP" altLang="en-US" dirty="0" smtClean="0"/>
              <a:t>次回（</a:t>
            </a:r>
            <a:r>
              <a:rPr lang="en-US" altLang="ja-JP" dirty="0" smtClean="0"/>
              <a:t>6</a:t>
            </a:r>
            <a:r>
              <a:rPr kumimoji="1" lang="en-US" altLang="ja-JP" dirty="0" smtClean="0"/>
              <a:t>/22</a:t>
            </a:r>
            <a:r>
              <a:rPr kumimoji="1" lang="ja-JP" altLang="en-US" dirty="0" smtClean="0"/>
              <a:t>）は実習室に集合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99767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6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「つくばにおける自転車利用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皆さんが決めたサブテーマでは，調査対象の母集団は？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/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 smtClean="0">
                <a:solidFill>
                  <a:srgbClr val="000000"/>
                </a:solidFill>
              </a:rPr>
              <a:t>知識</a:t>
            </a:r>
            <a:r>
              <a:rPr lang="ja-JP" altLang="en-US" dirty="0">
                <a:solidFill>
                  <a:srgbClr val="000000"/>
                </a:solidFill>
              </a:rPr>
              <a:t>情報・図書館学類の学生に偏りがち</a:t>
            </a:r>
            <a:r>
              <a:rPr lang="ja-JP" altLang="en-US" dirty="0" smtClean="0">
                <a:solidFill>
                  <a:srgbClr val="000000"/>
                </a:solidFill>
              </a:rPr>
              <a:t>。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ja-JP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ja-JP" altLang="en-US" dirty="0" smtClean="0">
                <a:solidFill>
                  <a:srgbClr val="000000"/>
                </a:solidFill>
              </a:rPr>
              <a:t>「</a:t>
            </a:r>
            <a:r>
              <a:rPr lang="ja-JP" altLang="en-US" dirty="0">
                <a:solidFill>
                  <a:srgbClr val="000000"/>
                </a:solidFill>
              </a:rPr>
              <a:t>筑波大生」を母集団と考えていたが，実際に訊くのは知識の学生だけなら，「知識の学生が母集団」と方針や定義を変えるべき。</a:t>
            </a:r>
          </a:p>
        </p:txBody>
      </p:sp>
    </p:spTree>
    <p:extLst>
      <p:ext uri="{BB962C8B-B14F-4D97-AF65-F5344CB8AC3E}">
        <p14:creationId xmlns:p14="http://schemas.microsoft.com/office/powerpoint/2010/main" val="426318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/>
              <a:t>母集団から一部を抽出する調査を標本調査と呼ぶ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endParaRPr lang="en-US" altLang="ja-JP" dirty="0"/>
          </a:p>
          <a:p>
            <a:pPr>
              <a:spcBef>
                <a:spcPct val="0"/>
              </a:spcBef>
              <a:buNone/>
            </a:pPr>
            <a:r>
              <a:rPr lang="ja-JP" altLang="en-US" dirty="0" smtClean="0"/>
              <a:t>・　母集団</a:t>
            </a:r>
            <a:r>
              <a:rPr lang="ja-JP" altLang="en-US" dirty="0"/>
              <a:t>リストがある場合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(</a:t>
            </a:r>
            <a:r>
              <a:rPr lang="en-US" altLang="ja-JP" dirty="0"/>
              <a:t>1) </a:t>
            </a:r>
            <a:r>
              <a:rPr lang="ja-JP" altLang="en-US" dirty="0"/>
              <a:t>無作為抽出：リストからランダムに抽出</a:t>
            </a:r>
          </a:p>
          <a:p>
            <a:pPr>
              <a:spcBef>
                <a:spcPct val="0"/>
              </a:spcBef>
              <a:buNone/>
            </a:pPr>
            <a:endParaRPr lang="ja-JP" altLang="en-US" dirty="0"/>
          </a:p>
          <a:p>
            <a:pPr>
              <a:spcBef>
                <a:spcPct val="0"/>
              </a:spcBef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(</a:t>
            </a:r>
            <a:r>
              <a:rPr lang="en-US" altLang="ja-JP" dirty="0"/>
              <a:t>2) </a:t>
            </a:r>
            <a:r>
              <a:rPr lang="ja-JP" altLang="en-US" dirty="0"/>
              <a:t>系統抽出：リストから抽出する最初</a:t>
            </a:r>
            <a:r>
              <a:rPr lang="ja-JP" altLang="en-US" dirty="0" smtClean="0"/>
              <a:t>標本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だけを</a:t>
            </a:r>
            <a:r>
              <a:rPr lang="ja-JP" altLang="en-US" dirty="0"/>
              <a:t>無作為に決め ，</a:t>
            </a:r>
            <a:r>
              <a:rPr lang="en-US" altLang="ja-JP" dirty="0"/>
              <a:t>2</a:t>
            </a:r>
            <a:r>
              <a:rPr lang="ja-JP" altLang="en-US" dirty="0"/>
              <a:t>番目以下標本</a:t>
            </a:r>
            <a:r>
              <a:rPr lang="ja-JP" altLang="en-US" dirty="0" smtClean="0"/>
              <a:t>を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一定</a:t>
            </a:r>
            <a:r>
              <a:rPr lang="ja-JP" altLang="en-US" dirty="0"/>
              <a:t>間隔で決める。</a:t>
            </a:r>
          </a:p>
          <a:p>
            <a:pPr eaLnBrk="1" hangingPunct="1">
              <a:spcBef>
                <a:spcPct val="0"/>
              </a:spcBef>
              <a:buNone/>
            </a:pP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8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(</a:t>
            </a:r>
            <a:r>
              <a:rPr lang="en-US" altLang="ja-JP" dirty="0"/>
              <a:t>3) </a:t>
            </a:r>
            <a:r>
              <a:rPr lang="ja-JP" altLang="en-US" dirty="0"/>
              <a:t>層化抽出：</a:t>
            </a:r>
          </a:p>
          <a:p>
            <a:pPr>
              <a:spcBef>
                <a:spcPct val="0"/>
              </a:spcBef>
              <a:buNone/>
            </a:pPr>
            <a:endParaRPr lang="ja-JP" altLang="en-US" dirty="0"/>
          </a:p>
          <a:p>
            <a:pPr>
              <a:spcBef>
                <a:spcPct val="0"/>
              </a:spcBef>
              <a:buNone/>
            </a:pPr>
            <a:r>
              <a:rPr lang="ja-JP" altLang="en-US" dirty="0" smtClean="0"/>
              <a:t>　　　　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933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spect="1" noChangeArrowheads="1"/>
          </p:cNvSpPr>
          <p:nvPr/>
        </p:nvSpPr>
        <p:spPr bwMode="auto">
          <a:xfrm>
            <a:off x="611188" y="404813"/>
            <a:ext cx="8281987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(</a:t>
            </a:r>
            <a:r>
              <a:rPr lang="en-US" altLang="ja-JP" dirty="0"/>
              <a:t>3) </a:t>
            </a:r>
            <a:r>
              <a:rPr lang="ja-JP" altLang="en-US" dirty="0"/>
              <a:t>層化抽出：</a:t>
            </a:r>
          </a:p>
          <a:p>
            <a:pPr>
              <a:spcBef>
                <a:spcPct val="0"/>
              </a:spcBef>
              <a:buNone/>
            </a:pPr>
            <a:endParaRPr lang="ja-JP" altLang="en-US" dirty="0"/>
          </a:p>
          <a:p>
            <a:pPr>
              <a:spcBef>
                <a:spcPct val="0"/>
              </a:spcBef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　　　　既</a:t>
            </a:r>
            <a:r>
              <a:rPr lang="ja-JP" altLang="en-US" dirty="0">
                <a:solidFill>
                  <a:srgbClr val="FF0000"/>
                </a:solidFill>
              </a:rPr>
              <a:t>に分かっている母集団の状況（例えば</a:t>
            </a:r>
            <a:r>
              <a:rPr lang="ja-JP" altLang="en-US" dirty="0" smtClean="0">
                <a:solidFill>
                  <a:srgbClr val="FF0000"/>
                </a:solidFill>
              </a:rPr>
              <a:t>，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男女比</a:t>
            </a:r>
            <a:r>
              <a:rPr lang="ja-JP" altLang="en-US" dirty="0">
                <a:solidFill>
                  <a:srgbClr val="FF0000"/>
                </a:solidFill>
              </a:rPr>
              <a:t>，年齢比など）にあわせて，</a:t>
            </a:r>
            <a:r>
              <a:rPr lang="ja-JP" altLang="en-US" dirty="0" smtClean="0">
                <a:solidFill>
                  <a:srgbClr val="FF0000"/>
                </a:solidFill>
              </a:rPr>
              <a:t>母集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団</a:t>
            </a:r>
            <a:r>
              <a:rPr lang="ja-JP" altLang="en-US" dirty="0">
                <a:solidFill>
                  <a:srgbClr val="FF0000"/>
                </a:solidFill>
              </a:rPr>
              <a:t>をいくつかの層に分ける。次に各層</a:t>
            </a:r>
            <a:r>
              <a:rPr lang="ja-JP" altLang="en-US" dirty="0" smtClean="0">
                <a:solidFill>
                  <a:srgbClr val="FF0000"/>
                </a:solidFill>
              </a:rPr>
              <a:t>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ら</a:t>
            </a:r>
            <a:r>
              <a:rPr lang="ja-JP" altLang="en-US" dirty="0">
                <a:solidFill>
                  <a:srgbClr val="FF0000"/>
                </a:solidFill>
              </a:rPr>
              <a:t>無作為に抽出する。</a:t>
            </a:r>
          </a:p>
          <a:p>
            <a:pPr>
              <a:spcBef>
                <a:spcPct val="0"/>
              </a:spcBef>
              <a:buNone/>
            </a:pPr>
            <a:endParaRPr lang="ja-JP" altLang="en-US" sz="2400" dirty="0"/>
          </a:p>
          <a:p>
            <a:pPr>
              <a:spcBef>
                <a:spcPct val="0"/>
              </a:spcBef>
              <a:buNone/>
            </a:pPr>
            <a:r>
              <a:rPr lang="ja-JP" altLang="en-US" dirty="0" smtClean="0"/>
              <a:t>　　　　例えば</a:t>
            </a:r>
            <a:r>
              <a:rPr lang="ja-JP" altLang="en-US" dirty="0"/>
              <a:t>母集団の男女比と各年齢の</a:t>
            </a:r>
            <a:r>
              <a:rPr lang="ja-JP" altLang="en-US" dirty="0" smtClean="0"/>
              <a:t>人数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が</a:t>
            </a:r>
            <a:r>
              <a:rPr lang="ja-JP" altLang="en-US" dirty="0"/>
              <a:t>分かっていたら，母集団リストを男女</a:t>
            </a:r>
            <a:r>
              <a:rPr lang="ja-JP" altLang="en-US" dirty="0" smtClean="0"/>
              <a:t>の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層</a:t>
            </a:r>
            <a:r>
              <a:rPr lang="ja-JP" altLang="en-US" dirty="0"/>
              <a:t>に分け，男女の各層を年齢別に</a:t>
            </a:r>
            <a:r>
              <a:rPr lang="ja-JP" altLang="en-US" dirty="0" smtClean="0"/>
              <a:t>並べ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替えた</a:t>
            </a:r>
            <a:r>
              <a:rPr lang="ja-JP" altLang="en-US" dirty="0"/>
              <a:t>うえで無作為に抽出すれば，</a:t>
            </a:r>
            <a:r>
              <a:rPr lang="ja-JP" altLang="en-US" dirty="0" smtClean="0"/>
              <a:t>男女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と</a:t>
            </a:r>
            <a:r>
              <a:rPr lang="ja-JP" altLang="en-US" dirty="0"/>
              <a:t>年齢については母集団の構成と同じ</a:t>
            </a:r>
            <a:r>
              <a:rPr lang="ja-JP" altLang="en-US" dirty="0" smtClean="0"/>
              <a:t>割</a:t>
            </a:r>
            <a:endParaRPr lang="en-US" altLang="ja-JP" dirty="0" smtClean="0"/>
          </a:p>
          <a:p>
            <a:pPr>
              <a:spcBef>
                <a:spcPct val="0"/>
              </a:spcBef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合</a:t>
            </a:r>
            <a:r>
              <a:rPr lang="ja-JP" altLang="en-US" dirty="0"/>
              <a:t>の標本が抽出される</a:t>
            </a:r>
            <a:r>
              <a:rPr lang="ja-JP" altLang="en-US" dirty="0" smtClean="0"/>
              <a:t>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014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885</TotalTime>
  <Words>1982</Words>
  <Application>Microsoft Office PowerPoint</Application>
  <PresentationFormat>画面に合わせる (4:3)</PresentationFormat>
  <Paragraphs>426</Paragraphs>
  <Slides>59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59</vt:i4>
      </vt:variant>
    </vt:vector>
  </HeadingPairs>
  <TitlesOfParts>
    <vt:vector size="60" baseType="lpstr">
      <vt:lpstr>Office テーマ</vt:lpstr>
      <vt:lpstr>調査と分析実習2016  　 アンケートを用いた量的調査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宿題</vt:lpstr>
      <vt:lpstr>PowerPoint プレゼンテーション</vt:lpstr>
    </vt:vector>
  </TitlesOfParts>
  <Company>筑波大学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調査・実験方法3 量的調査法</dc:title>
  <dc:creator>tosimori</dc:creator>
  <cp:lastModifiedBy>keita</cp:lastModifiedBy>
  <cp:revision>77</cp:revision>
  <cp:lastPrinted>2015-05-22T05:20:06Z</cp:lastPrinted>
  <dcterms:created xsi:type="dcterms:W3CDTF">2014-05-30T15:15:06Z</dcterms:created>
  <dcterms:modified xsi:type="dcterms:W3CDTF">2016-06-21T07:08:36Z</dcterms:modified>
</cp:coreProperties>
</file>